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39" r:id="rId4"/>
  </p:sldMasterIdLst>
  <p:notesMasterIdLst>
    <p:notesMasterId r:id="rId25"/>
  </p:notesMasterIdLst>
  <p:sldIdLst>
    <p:sldId id="327" r:id="rId5"/>
    <p:sldId id="266" r:id="rId6"/>
    <p:sldId id="1116" r:id="rId7"/>
    <p:sldId id="1111" r:id="rId8"/>
    <p:sldId id="299" r:id="rId9"/>
    <p:sldId id="1121" r:id="rId10"/>
    <p:sldId id="1123" r:id="rId11"/>
    <p:sldId id="1122" r:id="rId12"/>
    <p:sldId id="1120" r:id="rId13"/>
    <p:sldId id="1113" r:id="rId14"/>
    <p:sldId id="1112" r:id="rId15"/>
    <p:sldId id="260" r:id="rId16"/>
    <p:sldId id="325" r:id="rId17"/>
    <p:sldId id="334" r:id="rId18"/>
    <p:sldId id="1096" r:id="rId19"/>
    <p:sldId id="1119" r:id="rId20"/>
    <p:sldId id="1097" r:id="rId21"/>
    <p:sldId id="1115" r:id="rId22"/>
    <p:sldId id="1125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49E0EB-BD98-9F1D-C908-47D7F518401A}" name="Eni  Balogun" initials="EB" userId="S::enphebal@lshtm.ac.uk::f65806a1-e1af-42d9-bd23-c0bb65b0c5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e Ker" initials="KK" lastIdx="3" clrIdx="0">
    <p:extLst>
      <p:ext uri="{19B8F6BF-5375-455C-9EA6-DF929625EA0E}">
        <p15:presenceInfo xmlns:p15="http://schemas.microsoft.com/office/powerpoint/2012/main" userId="S::enphkker@lshtm.ac.uk::c31ecca3-500c-4731-af74-e889bc105c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BDBFC-FC6F-4477-9599-F1EBAFE18228}" v="52" dt="2025-03-17T16:22:18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3801" autoAdjust="0"/>
  </p:normalViewPr>
  <p:slideViewPr>
    <p:cSldViewPr snapToGrid="0">
      <p:cViewPr varScale="1">
        <p:scale>
          <a:sx n="70" d="100"/>
          <a:sy n="70" d="100"/>
        </p:scale>
        <p:origin x="19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mos\Documents\Mum\Work\WOMAN\PowerPoint\Maria\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27329503071085E-2"/>
          <c:y val="8.7069993766124759E-2"/>
          <c:w val="0.87190758566508486"/>
          <c:h val="0.833376152649705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Death!$C$3</c:f>
              <c:strCache>
                <c:ptCount val="1"/>
                <c:pt idx="0">
                  <c:v>Bleeding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Death!$B$4:$B$27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Death!$C$4:$C$27</c:f>
              <c:numCache>
                <c:formatCode>General</c:formatCode>
                <c:ptCount val="24"/>
                <c:pt idx="0">
                  <c:v>40</c:v>
                </c:pt>
                <c:pt idx="1">
                  <c:v>55</c:v>
                </c:pt>
                <c:pt idx="2">
                  <c:v>37</c:v>
                </c:pt>
                <c:pt idx="3">
                  <c:v>25</c:v>
                </c:pt>
                <c:pt idx="4">
                  <c:v>22</c:v>
                </c:pt>
                <c:pt idx="5">
                  <c:v>16</c:v>
                </c:pt>
                <c:pt idx="6">
                  <c:v>24</c:v>
                </c:pt>
                <c:pt idx="7">
                  <c:v>14</c:v>
                </c:pt>
                <c:pt idx="8">
                  <c:v>10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9</c:v>
                </c:pt>
                <c:pt idx="13">
                  <c:v>6</c:v>
                </c:pt>
                <c:pt idx="14">
                  <c:v>6</c:v>
                </c:pt>
                <c:pt idx="15">
                  <c:v>9</c:v>
                </c:pt>
                <c:pt idx="16">
                  <c:v>2</c:v>
                </c:pt>
                <c:pt idx="17">
                  <c:v>3</c:v>
                </c:pt>
                <c:pt idx="18">
                  <c:v>1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7-467A-8735-F8EACFA4AC46}"/>
            </c:ext>
          </c:extLst>
        </c:ser>
        <c:ser>
          <c:idx val="1"/>
          <c:order val="1"/>
          <c:tx>
            <c:strRef>
              <c:f>Death!$D$3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Death!$B$4:$B$27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Death!$D$4:$D$27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1-8E67-467A-8735-F8EACFA4AC46}"/>
            </c:ext>
          </c:extLst>
        </c:ser>
        <c:ser>
          <c:idx val="2"/>
          <c:order val="2"/>
          <c:tx>
            <c:strRef>
              <c:f>Death!$E$3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Death!$B$4:$B$27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Death!$E$4:$E$27</c:f>
              <c:numCache>
                <c:formatCode>General</c:formatCode>
                <c:ptCount val="2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7-467A-8735-F8EACFA4A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326720"/>
        <c:axId val="93344896"/>
      </c:barChart>
      <c:catAx>
        <c:axId val="933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344896"/>
        <c:crosses val="autoZero"/>
        <c:auto val="1"/>
        <c:lblAlgn val="ctr"/>
        <c:lblOffset val="100"/>
        <c:noMultiLvlLbl val="0"/>
      </c:catAx>
      <c:valAx>
        <c:axId val="9334489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3267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F9D3B-E8DC-4FD3-9AD6-B86B6A039C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C8043D-6C36-4A69-B158-8944B6203F99}">
      <dgm:prSet phldrT="[Text]"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Randomised (n= 15,068)</a:t>
          </a:r>
          <a:endParaRPr lang="en-GB" sz="1400" dirty="0">
            <a:solidFill>
              <a:schemeClr val="tx1"/>
            </a:solidFill>
          </a:endParaRPr>
        </a:p>
      </dgm:t>
    </dgm:pt>
    <dgm:pt modelId="{AB762372-4E89-4E55-9209-4136CDE58054}" type="parTrans" cxnId="{BED1752F-DDD5-474F-8DD2-F1341616F55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F2ED4E3D-0B13-403D-B4D3-7C3FA21D41B1}" type="sibTrans" cxnId="{BED1752F-DDD5-474F-8DD2-F1341616F558}">
      <dgm:prSet/>
      <dgm:spPr/>
      <dgm:t>
        <a:bodyPr/>
        <a:lstStyle/>
        <a:p>
          <a:endParaRPr lang="en-GB"/>
        </a:p>
      </dgm:t>
    </dgm:pt>
    <dgm:pt modelId="{F247D961-A130-4AC4-97D7-5DA4C08E74A2}">
      <dgm:prSet phldrT="[Text]"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en-GB" sz="1400" dirty="0">
              <a:solidFill>
                <a:schemeClr val="tx1"/>
              </a:solidFill>
            </a:rPr>
            <a:t> Allocated to TXA (n=7580)</a:t>
          </a:r>
        </a:p>
        <a:p>
          <a:pPr algn="just"/>
          <a:r>
            <a:rPr lang="en-GB" sz="1400" dirty="0">
              <a:solidFill>
                <a:schemeClr val="tx1"/>
              </a:solidFill>
            </a:rPr>
            <a:t> Received allocated intervention (n=7580)</a:t>
          </a:r>
        </a:p>
      </dgm:t>
    </dgm:pt>
    <dgm:pt modelId="{7B15EE08-6252-4256-89EE-B982E227732C}" type="parTrans" cxnId="{B983109D-2C79-4CF8-A1DA-F1F7F699F4B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A8C5C617-8EAD-42A7-8092-6993605BDF9E}" type="sibTrans" cxnId="{B983109D-2C79-4CF8-A1DA-F1F7F699F4B4}">
      <dgm:prSet/>
      <dgm:spPr/>
      <dgm:t>
        <a:bodyPr/>
        <a:lstStyle/>
        <a:p>
          <a:endParaRPr lang="en-GB"/>
        </a:p>
      </dgm:t>
    </dgm:pt>
    <dgm:pt modelId="{81A26369-5D37-4AA0-8CE7-E228E2F33733}">
      <dgm:prSet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en-GB" sz="1400" dirty="0">
              <a:solidFill>
                <a:schemeClr val="tx1"/>
              </a:solidFill>
            </a:rPr>
            <a:t> Analysed for primary outcome (n=7487)</a:t>
          </a:r>
        </a:p>
      </dgm:t>
    </dgm:pt>
    <dgm:pt modelId="{3E2F18BD-E1F4-4D04-8B77-DBBD20FF9380}" type="parTrans" cxnId="{4ACBEA19-C991-4DE7-81E0-FB3EC678045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BC31DA98-DE3E-4265-B7EF-836F8EEF3F24}" type="sibTrans" cxnId="{4ACBEA19-C991-4DE7-81E0-FB3EC6780451}">
      <dgm:prSet/>
      <dgm:spPr/>
      <dgm:t>
        <a:bodyPr/>
        <a:lstStyle/>
        <a:p>
          <a:endParaRPr lang="en-GB"/>
        </a:p>
      </dgm:t>
    </dgm:pt>
    <dgm:pt modelId="{5B25C8C7-3B6F-4CEB-8905-60507AC38586}">
      <dgm:prSet phldrT="[Text]"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en-GB" sz="1400" dirty="0">
              <a:solidFill>
                <a:schemeClr val="tx1"/>
              </a:solidFill>
            </a:rPr>
            <a:t> Analysed for primary outcome (n=7579)</a:t>
          </a:r>
        </a:p>
      </dgm:t>
    </dgm:pt>
    <dgm:pt modelId="{07A212F5-AFB0-4BFF-864B-BED430CC7F77}" type="parTrans" cxnId="{BD3EBE7B-32E8-4C96-98EA-01335D6CE9F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7F9748E3-17DF-49D3-832D-4526EAF814F0}" type="sibTrans" cxnId="{BD3EBE7B-32E8-4C96-98EA-01335D6CE9FB}">
      <dgm:prSet/>
      <dgm:spPr/>
      <dgm:t>
        <a:bodyPr/>
        <a:lstStyle/>
        <a:p>
          <a:endParaRPr lang="en-GB"/>
        </a:p>
      </dgm:t>
    </dgm:pt>
    <dgm:pt modelId="{8C51595E-78EB-42B8-97B2-4BC1B6D791E9}">
      <dgm:prSet phldrT="[Text]"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en-GB" sz="1400" dirty="0">
              <a:solidFill>
                <a:schemeClr val="tx1"/>
              </a:solidFill>
            </a:rPr>
            <a:t> Allocated to placebo (n=7488)</a:t>
          </a:r>
        </a:p>
        <a:p>
          <a:pPr algn="just"/>
          <a:r>
            <a:rPr lang="en-GB" sz="1400" dirty="0">
              <a:solidFill>
                <a:schemeClr val="tx1"/>
              </a:solidFill>
            </a:rPr>
            <a:t> Received allocated intervention (n=7488)</a:t>
          </a:r>
          <a:r>
            <a:rPr lang="en-GB" sz="1400" baseline="30000" dirty="0">
              <a:solidFill>
                <a:schemeClr val="tx1"/>
              </a:solidFill>
            </a:rPr>
            <a:t> </a:t>
          </a:r>
          <a:endParaRPr lang="en-GB" sz="1400" dirty="0">
            <a:solidFill>
              <a:schemeClr val="tx1"/>
            </a:solidFill>
          </a:endParaRPr>
        </a:p>
      </dgm:t>
    </dgm:pt>
    <dgm:pt modelId="{6190FCB6-EB57-4BC2-9705-EE3F6273D50D}" type="sibTrans" cxnId="{48A48325-B2F0-4F04-A55B-527104D93B96}">
      <dgm:prSet/>
      <dgm:spPr/>
      <dgm:t>
        <a:bodyPr/>
        <a:lstStyle/>
        <a:p>
          <a:endParaRPr lang="en-GB"/>
        </a:p>
      </dgm:t>
    </dgm:pt>
    <dgm:pt modelId="{3664CA9C-6679-492D-B09E-63260778BBE6}" type="parTrans" cxnId="{48A48325-B2F0-4F04-A55B-527104D93B9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D13E8E14-5F48-4CBC-A64F-7F250F946F1C}">
      <dgm:prSet phldrT="[Text]"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en-GB" sz="1400" dirty="0">
              <a:solidFill>
                <a:schemeClr val="tx1"/>
              </a:solidFill>
            </a:rPr>
            <a:t> No Follow-up (n=1)</a:t>
          </a:r>
          <a:r>
            <a:rPr lang="en-GB" sz="1400" baseline="30000" dirty="0">
              <a:solidFill>
                <a:schemeClr val="tx1"/>
              </a:solidFill>
            </a:rPr>
            <a:t> a</a:t>
          </a:r>
        </a:p>
        <a:p>
          <a:pPr algn="just"/>
          <a:r>
            <a:rPr lang="en-GB" sz="1400" dirty="0">
              <a:solidFill>
                <a:schemeClr val="tx1"/>
              </a:solidFill>
            </a:rPr>
            <a:t> Trial treatment fully given(n=7579)</a:t>
          </a:r>
        </a:p>
        <a:p>
          <a:pPr algn="just"/>
          <a:r>
            <a:rPr lang="en-GB" sz="1400" dirty="0">
              <a:solidFill>
                <a:schemeClr val="tx1"/>
              </a:solidFill>
            </a:rPr>
            <a:t> Trial treatment not fully given(n= 1)</a:t>
          </a:r>
        </a:p>
      </dgm:t>
    </dgm:pt>
    <dgm:pt modelId="{8BDFD0B9-2671-41FE-B903-AEBAE9E94F70}" type="parTrans" cxnId="{5547709B-A65F-4F4C-9909-F1109E8D580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21A2A83C-8FC0-4C55-A025-4FDA76B679BB}" type="sibTrans" cxnId="{5547709B-A65F-4F4C-9909-F1109E8D580B}">
      <dgm:prSet/>
      <dgm:spPr/>
      <dgm:t>
        <a:bodyPr/>
        <a:lstStyle/>
        <a:p>
          <a:endParaRPr lang="en-GB"/>
        </a:p>
      </dgm:t>
    </dgm:pt>
    <dgm:pt modelId="{88E86E01-7FE8-47AD-804B-CE86A416A028}">
      <dgm:prSet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en-GB" sz="1400" dirty="0">
              <a:solidFill>
                <a:schemeClr val="tx1"/>
              </a:solidFill>
            </a:rPr>
            <a:t> No Follow-up (n=1)</a:t>
          </a:r>
          <a:r>
            <a:rPr lang="en-GB" sz="1400" baseline="30000" dirty="0">
              <a:solidFill>
                <a:schemeClr val="tx1"/>
              </a:solidFill>
            </a:rPr>
            <a:t> a</a:t>
          </a:r>
        </a:p>
        <a:p>
          <a:pPr algn="just"/>
          <a:r>
            <a:rPr lang="en-GB" sz="1400" dirty="0">
              <a:solidFill>
                <a:schemeClr val="tx1"/>
              </a:solidFill>
            </a:rPr>
            <a:t> Trial treatment fully given(n=7482)</a:t>
          </a:r>
        </a:p>
        <a:p>
          <a:pPr algn="just"/>
          <a:r>
            <a:rPr lang="en-GB" sz="1400" dirty="0">
              <a:solidFill>
                <a:schemeClr val="tx1"/>
              </a:solidFill>
            </a:rPr>
            <a:t> Trial treatment not fully given(n=6 )</a:t>
          </a:r>
        </a:p>
      </dgm:t>
    </dgm:pt>
    <dgm:pt modelId="{AB22C69A-D7EA-41BB-80BD-762A302BEC86}" type="parTrans" cxnId="{5CD77B4E-BC2F-4276-9BF0-C046B7B55A8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DFFC381B-E615-44D3-A38A-696D7CA738EC}" type="sibTrans" cxnId="{5CD77B4E-BC2F-4276-9BF0-C046B7B55A86}">
      <dgm:prSet/>
      <dgm:spPr/>
      <dgm:t>
        <a:bodyPr/>
        <a:lstStyle/>
        <a:p>
          <a:endParaRPr lang="en-GB"/>
        </a:p>
      </dgm:t>
    </dgm:pt>
    <dgm:pt modelId="{9ABB587E-358D-407B-898A-360C113EFD3E}">
      <dgm:prSet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Assessed for eligibility </a:t>
          </a:r>
        </a:p>
        <a:p>
          <a:r>
            <a:rPr lang="en-US" sz="1400" dirty="0">
              <a:solidFill>
                <a:schemeClr val="tx1"/>
              </a:solidFill>
            </a:rPr>
            <a:t>(n= 16,586)</a:t>
          </a:r>
          <a:endParaRPr lang="en-GB" sz="1400" dirty="0">
            <a:solidFill>
              <a:schemeClr val="tx1"/>
            </a:solidFill>
          </a:endParaRPr>
        </a:p>
      </dgm:t>
    </dgm:pt>
    <dgm:pt modelId="{EB311B1E-A435-4C6F-97A4-319E3F3DA89D}" type="parTrans" cxnId="{77BBE513-D9D6-44C8-9D7A-83DDEE74B38B}">
      <dgm:prSet/>
      <dgm:spPr/>
      <dgm:t>
        <a:bodyPr/>
        <a:lstStyle/>
        <a:p>
          <a:endParaRPr lang="en-GB"/>
        </a:p>
      </dgm:t>
    </dgm:pt>
    <dgm:pt modelId="{8B835003-6C80-411F-A2EA-C767D5DEBCE3}" type="sibTrans" cxnId="{77BBE513-D9D6-44C8-9D7A-83DDEE74B38B}">
      <dgm:prSet/>
      <dgm:spPr/>
      <dgm:t>
        <a:bodyPr/>
        <a:lstStyle/>
        <a:p>
          <a:endParaRPr lang="en-GB"/>
        </a:p>
      </dgm:t>
    </dgm:pt>
    <dgm:pt modelId="{09AB749D-9271-4452-B1BC-BF83E9238715}" type="asst">
      <dgm:prSet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 algn="just">
            <a:buNone/>
          </a:pPr>
          <a:r>
            <a:rPr lang="en-US" sz="1400" dirty="0">
              <a:solidFill>
                <a:schemeClr val="tx1"/>
              </a:solidFill>
            </a:rPr>
            <a:t> Excluded (n=1,518 )</a:t>
          </a:r>
        </a:p>
        <a:p>
          <a:pPr algn="just">
            <a:buFont typeface="Arial" panose="020B0604020202020204" pitchFamily="34" charset="0"/>
            <a:buNone/>
          </a:pPr>
          <a:r>
            <a:rPr lang="en-GB" sz="1400" dirty="0">
              <a:solidFill>
                <a:schemeClr val="tx1"/>
              </a:solidFill>
            </a:rPr>
            <a:t>  - Not meeting inclusion criteria (n=1345) </a:t>
          </a:r>
        </a:p>
        <a:p>
          <a:pPr algn="just">
            <a:buFont typeface="Arial" panose="020B0604020202020204" pitchFamily="34" charset="0"/>
            <a:buNone/>
          </a:pPr>
          <a:r>
            <a:rPr lang="en-GB" sz="1400" dirty="0">
              <a:solidFill>
                <a:schemeClr val="tx1"/>
              </a:solidFill>
            </a:rPr>
            <a:t>  - Declined to participate (n=13 )</a:t>
          </a:r>
        </a:p>
        <a:p>
          <a:pPr algn="just">
            <a:buFont typeface="Arial" panose="020B0604020202020204" pitchFamily="34" charset="0"/>
            <a:buNone/>
          </a:pPr>
          <a:r>
            <a:rPr lang="en-GB" sz="1400" dirty="0">
              <a:solidFill>
                <a:schemeClr val="tx1"/>
              </a:solidFill>
            </a:rPr>
            <a:t>  - Other reasons (n= 160)</a:t>
          </a:r>
          <a:r>
            <a:rPr lang="en-GB" sz="1400" baseline="30000" dirty="0">
              <a:solidFill>
                <a:schemeClr val="tx1"/>
              </a:solidFill>
            </a:rPr>
            <a:t> </a:t>
          </a:r>
          <a:endParaRPr lang="en-GB" sz="1400" dirty="0">
            <a:solidFill>
              <a:schemeClr val="tx1"/>
            </a:solidFill>
          </a:endParaRPr>
        </a:p>
      </dgm:t>
    </dgm:pt>
    <dgm:pt modelId="{2FEABB03-555D-424A-9AF5-3A9151CC1752}" type="parTrans" cxnId="{EB0264B8-257F-43B5-BA4D-3885F952B08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F04F86F8-EE74-444B-8A1C-BF170AC47358}" type="sibTrans" cxnId="{EB0264B8-257F-43B5-BA4D-3885F952B08D}">
      <dgm:prSet/>
      <dgm:spPr/>
      <dgm:t>
        <a:bodyPr/>
        <a:lstStyle/>
        <a:p>
          <a:endParaRPr lang="en-GB"/>
        </a:p>
      </dgm:t>
    </dgm:pt>
    <dgm:pt modelId="{C828200B-BFBC-4F36-8882-143FF195927E}" type="pres">
      <dgm:prSet presAssocID="{A93F9D3B-E8DC-4FD3-9AD6-B86B6A039C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60C568-7842-4AE8-88E7-7F416B6296C4}" type="pres">
      <dgm:prSet presAssocID="{9ABB587E-358D-407B-898A-360C113EFD3E}" presName="hierRoot1" presStyleCnt="0">
        <dgm:presLayoutVars>
          <dgm:hierBranch val="init"/>
        </dgm:presLayoutVars>
      </dgm:prSet>
      <dgm:spPr/>
    </dgm:pt>
    <dgm:pt modelId="{CE52224F-EBFF-43CB-BDA0-B03446BB6CCD}" type="pres">
      <dgm:prSet presAssocID="{9ABB587E-358D-407B-898A-360C113EFD3E}" presName="rootComposite1" presStyleCnt="0"/>
      <dgm:spPr/>
    </dgm:pt>
    <dgm:pt modelId="{AD952E7B-D613-40E9-818C-14C44B24E073}" type="pres">
      <dgm:prSet presAssocID="{9ABB587E-358D-407B-898A-360C113EFD3E}" presName="rootText1" presStyleLbl="node0" presStyleIdx="0" presStyleCnt="1" custScaleX="161744">
        <dgm:presLayoutVars>
          <dgm:chPref val="3"/>
        </dgm:presLayoutVars>
      </dgm:prSet>
      <dgm:spPr>
        <a:prstGeom prst="rect">
          <a:avLst/>
        </a:prstGeom>
      </dgm:spPr>
    </dgm:pt>
    <dgm:pt modelId="{8F2D9D2A-00DD-4C55-B20B-B59986A1716E}" type="pres">
      <dgm:prSet presAssocID="{9ABB587E-358D-407B-898A-360C113EFD3E}" presName="rootConnector1" presStyleLbl="node1" presStyleIdx="0" presStyleCnt="0"/>
      <dgm:spPr/>
    </dgm:pt>
    <dgm:pt modelId="{A269209C-8023-4745-AA47-68AC52DA6B6C}" type="pres">
      <dgm:prSet presAssocID="{9ABB587E-358D-407B-898A-360C113EFD3E}" presName="hierChild2" presStyleCnt="0"/>
      <dgm:spPr/>
    </dgm:pt>
    <dgm:pt modelId="{5934D1CC-8E39-415F-8366-78A9F3655A10}" type="pres">
      <dgm:prSet presAssocID="{AB762372-4E89-4E55-9209-4136CDE58054}" presName="Name37" presStyleLbl="parChTrans1D2" presStyleIdx="0" presStyleCnt="2"/>
      <dgm:spPr/>
    </dgm:pt>
    <dgm:pt modelId="{767CBC86-7639-4291-9938-E8510BF25E8E}" type="pres">
      <dgm:prSet presAssocID="{EDC8043D-6C36-4A69-B158-8944B6203F99}" presName="hierRoot2" presStyleCnt="0">
        <dgm:presLayoutVars>
          <dgm:hierBranch val="init"/>
        </dgm:presLayoutVars>
      </dgm:prSet>
      <dgm:spPr/>
    </dgm:pt>
    <dgm:pt modelId="{619DB36D-40CE-4BB4-BA6E-E69DE8E171FE}" type="pres">
      <dgm:prSet presAssocID="{EDC8043D-6C36-4A69-B158-8944B6203F99}" presName="rootComposite" presStyleCnt="0"/>
      <dgm:spPr/>
    </dgm:pt>
    <dgm:pt modelId="{F41B392C-AC79-44F6-B6D6-B523D7A34D35}" type="pres">
      <dgm:prSet presAssocID="{EDC8043D-6C36-4A69-B158-8944B6203F99}" presName="rootText" presStyleLbl="node2" presStyleIdx="0" presStyleCnt="1" custScaleX="286386" custScaleY="58064">
        <dgm:presLayoutVars>
          <dgm:chPref val="3"/>
        </dgm:presLayoutVars>
      </dgm:prSet>
      <dgm:spPr>
        <a:prstGeom prst="rect">
          <a:avLst/>
        </a:prstGeom>
      </dgm:spPr>
    </dgm:pt>
    <dgm:pt modelId="{747B2CA5-738B-424A-8134-96E611D152B0}" type="pres">
      <dgm:prSet presAssocID="{EDC8043D-6C36-4A69-B158-8944B6203F99}" presName="rootConnector" presStyleLbl="node2" presStyleIdx="0" presStyleCnt="1"/>
      <dgm:spPr/>
    </dgm:pt>
    <dgm:pt modelId="{FE8E0F8E-F8D5-42A8-B80E-FAB67E2217D9}" type="pres">
      <dgm:prSet presAssocID="{EDC8043D-6C36-4A69-B158-8944B6203F99}" presName="hierChild4" presStyleCnt="0"/>
      <dgm:spPr/>
    </dgm:pt>
    <dgm:pt modelId="{319CB40A-61CD-44E3-94CA-B07D57FE97A2}" type="pres">
      <dgm:prSet presAssocID="{7B15EE08-6252-4256-89EE-B982E227732C}" presName="Name37" presStyleLbl="parChTrans1D3" presStyleIdx="0" presStyleCnt="2"/>
      <dgm:spPr/>
    </dgm:pt>
    <dgm:pt modelId="{DF3B8747-36BA-4DE8-BBEB-B640E6536E38}" type="pres">
      <dgm:prSet presAssocID="{F247D961-A130-4AC4-97D7-5DA4C08E74A2}" presName="hierRoot2" presStyleCnt="0">
        <dgm:presLayoutVars>
          <dgm:hierBranch/>
        </dgm:presLayoutVars>
      </dgm:prSet>
      <dgm:spPr/>
    </dgm:pt>
    <dgm:pt modelId="{993E56A9-8712-4F58-97E7-B0FA0410BA6A}" type="pres">
      <dgm:prSet presAssocID="{F247D961-A130-4AC4-97D7-5DA4C08E74A2}" presName="rootComposite" presStyleCnt="0"/>
      <dgm:spPr/>
    </dgm:pt>
    <dgm:pt modelId="{266E4FDD-B796-418F-AFCC-8511D8B4FFEA}" type="pres">
      <dgm:prSet presAssocID="{F247D961-A130-4AC4-97D7-5DA4C08E74A2}" presName="rootText" presStyleLbl="node3" presStyleIdx="0" presStyleCnt="2" custScaleX="286386">
        <dgm:presLayoutVars>
          <dgm:chPref val="3"/>
        </dgm:presLayoutVars>
      </dgm:prSet>
      <dgm:spPr>
        <a:prstGeom prst="rect">
          <a:avLst/>
        </a:prstGeom>
      </dgm:spPr>
    </dgm:pt>
    <dgm:pt modelId="{E76D5689-7D17-4CDB-947A-076978D2DFBA}" type="pres">
      <dgm:prSet presAssocID="{F247D961-A130-4AC4-97D7-5DA4C08E74A2}" presName="rootConnector" presStyleLbl="node3" presStyleIdx="0" presStyleCnt="2"/>
      <dgm:spPr/>
    </dgm:pt>
    <dgm:pt modelId="{9FF9B413-2A39-4427-AB0A-78361594B422}" type="pres">
      <dgm:prSet presAssocID="{F247D961-A130-4AC4-97D7-5DA4C08E74A2}" presName="hierChild4" presStyleCnt="0"/>
      <dgm:spPr/>
    </dgm:pt>
    <dgm:pt modelId="{C91D52B4-D5B8-472E-ABB5-C4F20E9DB146}" type="pres">
      <dgm:prSet presAssocID="{8BDFD0B9-2671-41FE-B903-AEBAE9E94F70}" presName="Name35" presStyleLbl="parChTrans1D4" presStyleIdx="0" presStyleCnt="4"/>
      <dgm:spPr/>
    </dgm:pt>
    <dgm:pt modelId="{00B4D4C1-02B4-49E6-85A7-C3845B7226AB}" type="pres">
      <dgm:prSet presAssocID="{D13E8E14-5F48-4CBC-A64F-7F250F946F1C}" presName="hierRoot2" presStyleCnt="0">
        <dgm:presLayoutVars>
          <dgm:hierBranch/>
        </dgm:presLayoutVars>
      </dgm:prSet>
      <dgm:spPr/>
    </dgm:pt>
    <dgm:pt modelId="{8C149988-A399-4A48-A211-0849529BA553}" type="pres">
      <dgm:prSet presAssocID="{D13E8E14-5F48-4CBC-A64F-7F250F946F1C}" presName="rootComposite" presStyleCnt="0"/>
      <dgm:spPr/>
    </dgm:pt>
    <dgm:pt modelId="{47CCAF9B-E4AB-4C55-8849-0A66E3B72F2A}" type="pres">
      <dgm:prSet presAssocID="{D13E8E14-5F48-4CBC-A64F-7F250F946F1C}" presName="rootText" presStyleLbl="node4" presStyleIdx="0" presStyleCnt="4" custScaleX="286386">
        <dgm:presLayoutVars>
          <dgm:chPref val="3"/>
        </dgm:presLayoutVars>
      </dgm:prSet>
      <dgm:spPr>
        <a:prstGeom prst="rect">
          <a:avLst/>
        </a:prstGeom>
      </dgm:spPr>
    </dgm:pt>
    <dgm:pt modelId="{D4B70432-687F-421E-B4F7-226D16F4402B}" type="pres">
      <dgm:prSet presAssocID="{D13E8E14-5F48-4CBC-A64F-7F250F946F1C}" presName="rootConnector" presStyleLbl="node4" presStyleIdx="0" presStyleCnt="4"/>
      <dgm:spPr/>
    </dgm:pt>
    <dgm:pt modelId="{5ED1506C-8EC3-46A9-8307-AAF623929181}" type="pres">
      <dgm:prSet presAssocID="{D13E8E14-5F48-4CBC-A64F-7F250F946F1C}" presName="hierChild4" presStyleCnt="0"/>
      <dgm:spPr/>
    </dgm:pt>
    <dgm:pt modelId="{7ECDCA9B-FF0D-4677-997C-5FCF7ABD07D0}" type="pres">
      <dgm:prSet presAssocID="{07A212F5-AFB0-4BFF-864B-BED430CC7F77}" presName="Name35" presStyleLbl="parChTrans1D4" presStyleIdx="1" presStyleCnt="4"/>
      <dgm:spPr/>
    </dgm:pt>
    <dgm:pt modelId="{C4C21940-BCE8-4FFC-A339-C4247783CEBA}" type="pres">
      <dgm:prSet presAssocID="{5B25C8C7-3B6F-4CEB-8905-60507AC38586}" presName="hierRoot2" presStyleCnt="0">
        <dgm:presLayoutVars>
          <dgm:hierBranch/>
        </dgm:presLayoutVars>
      </dgm:prSet>
      <dgm:spPr/>
    </dgm:pt>
    <dgm:pt modelId="{63232114-0456-4305-978F-123B48D16612}" type="pres">
      <dgm:prSet presAssocID="{5B25C8C7-3B6F-4CEB-8905-60507AC38586}" presName="rootComposite" presStyleCnt="0"/>
      <dgm:spPr/>
    </dgm:pt>
    <dgm:pt modelId="{05A1A7D8-B910-4BB4-8624-E1EF139E299D}" type="pres">
      <dgm:prSet presAssocID="{5B25C8C7-3B6F-4CEB-8905-60507AC38586}" presName="rootText" presStyleLbl="node4" presStyleIdx="1" presStyleCnt="4" custScaleX="286386" custScaleY="52506">
        <dgm:presLayoutVars>
          <dgm:chPref val="3"/>
        </dgm:presLayoutVars>
      </dgm:prSet>
      <dgm:spPr>
        <a:prstGeom prst="rect">
          <a:avLst/>
        </a:prstGeom>
      </dgm:spPr>
    </dgm:pt>
    <dgm:pt modelId="{C134EEA0-BC89-40A5-B96B-460033697F59}" type="pres">
      <dgm:prSet presAssocID="{5B25C8C7-3B6F-4CEB-8905-60507AC38586}" presName="rootConnector" presStyleLbl="node4" presStyleIdx="1" presStyleCnt="4"/>
      <dgm:spPr/>
    </dgm:pt>
    <dgm:pt modelId="{EC9D30C4-75D9-439A-91A0-35C7EA1992BB}" type="pres">
      <dgm:prSet presAssocID="{5B25C8C7-3B6F-4CEB-8905-60507AC38586}" presName="hierChild4" presStyleCnt="0"/>
      <dgm:spPr/>
    </dgm:pt>
    <dgm:pt modelId="{DC28B975-2F06-4545-8136-5DBAC30ACA74}" type="pres">
      <dgm:prSet presAssocID="{5B25C8C7-3B6F-4CEB-8905-60507AC38586}" presName="hierChild5" presStyleCnt="0"/>
      <dgm:spPr/>
    </dgm:pt>
    <dgm:pt modelId="{F6BBB08F-C246-497A-B0CF-129161DCB0C7}" type="pres">
      <dgm:prSet presAssocID="{D13E8E14-5F48-4CBC-A64F-7F250F946F1C}" presName="hierChild5" presStyleCnt="0"/>
      <dgm:spPr/>
    </dgm:pt>
    <dgm:pt modelId="{069C9D15-4D79-4286-894D-5FA23CE8BD54}" type="pres">
      <dgm:prSet presAssocID="{F247D961-A130-4AC4-97D7-5DA4C08E74A2}" presName="hierChild5" presStyleCnt="0"/>
      <dgm:spPr/>
    </dgm:pt>
    <dgm:pt modelId="{B04C1730-2EEC-4EE4-A147-3CC1BE3B6736}" type="pres">
      <dgm:prSet presAssocID="{3664CA9C-6679-492D-B09E-63260778BBE6}" presName="Name37" presStyleLbl="parChTrans1D3" presStyleIdx="1" presStyleCnt="2"/>
      <dgm:spPr/>
    </dgm:pt>
    <dgm:pt modelId="{A7DC9227-DB9A-45DE-8F7C-8E5F8AA80B3C}" type="pres">
      <dgm:prSet presAssocID="{8C51595E-78EB-42B8-97B2-4BC1B6D791E9}" presName="hierRoot2" presStyleCnt="0">
        <dgm:presLayoutVars>
          <dgm:hierBranch/>
        </dgm:presLayoutVars>
      </dgm:prSet>
      <dgm:spPr/>
    </dgm:pt>
    <dgm:pt modelId="{A0E87A8C-FFE7-45D1-A979-FCD6D9BA767A}" type="pres">
      <dgm:prSet presAssocID="{8C51595E-78EB-42B8-97B2-4BC1B6D791E9}" presName="rootComposite" presStyleCnt="0"/>
      <dgm:spPr/>
    </dgm:pt>
    <dgm:pt modelId="{62D7160A-C114-4866-BBF8-7DD66F8B6AC8}" type="pres">
      <dgm:prSet presAssocID="{8C51595E-78EB-42B8-97B2-4BC1B6D791E9}" presName="rootText" presStyleLbl="node3" presStyleIdx="1" presStyleCnt="2" custScaleX="286386">
        <dgm:presLayoutVars>
          <dgm:chPref val="3"/>
        </dgm:presLayoutVars>
      </dgm:prSet>
      <dgm:spPr>
        <a:prstGeom prst="rect">
          <a:avLst/>
        </a:prstGeom>
      </dgm:spPr>
    </dgm:pt>
    <dgm:pt modelId="{EA21CD0D-2E42-4C37-BFA6-A53E1B4844EC}" type="pres">
      <dgm:prSet presAssocID="{8C51595E-78EB-42B8-97B2-4BC1B6D791E9}" presName="rootConnector" presStyleLbl="node3" presStyleIdx="1" presStyleCnt="2"/>
      <dgm:spPr/>
    </dgm:pt>
    <dgm:pt modelId="{0ED34183-4E15-4C92-8433-F8EF2A12577C}" type="pres">
      <dgm:prSet presAssocID="{8C51595E-78EB-42B8-97B2-4BC1B6D791E9}" presName="hierChild4" presStyleCnt="0"/>
      <dgm:spPr/>
    </dgm:pt>
    <dgm:pt modelId="{7E62A14D-5FEE-40EC-9574-386DA489890F}" type="pres">
      <dgm:prSet presAssocID="{AB22C69A-D7EA-41BB-80BD-762A302BEC86}" presName="Name35" presStyleLbl="parChTrans1D4" presStyleIdx="2" presStyleCnt="4"/>
      <dgm:spPr/>
    </dgm:pt>
    <dgm:pt modelId="{0D703867-00B6-4E51-8B93-E9361E961CDD}" type="pres">
      <dgm:prSet presAssocID="{88E86E01-7FE8-47AD-804B-CE86A416A028}" presName="hierRoot2" presStyleCnt="0">
        <dgm:presLayoutVars>
          <dgm:hierBranch/>
        </dgm:presLayoutVars>
      </dgm:prSet>
      <dgm:spPr/>
    </dgm:pt>
    <dgm:pt modelId="{93998499-2982-4483-B48C-B507EC95DAE1}" type="pres">
      <dgm:prSet presAssocID="{88E86E01-7FE8-47AD-804B-CE86A416A028}" presName="rootComposite" presStyleCnt="0"/>
      <dgm:spPr/>
    </dgm:pt>
    <dgm:pt modelId="{3E11D35D-06D3-4979-BB43-F6D6BD7F286F}" type="pres">
      <dgm:prSet presAssocID="{88E86E01-7FE8-47AD-804B-CE86A416A028}" presName="rootText" presStyleLbl="node4" presStyleIdx="2" presStyleCnt="4" custScaleX="286386">
        <dgm:presLayoutVars>
          <dgm:chPref val="3"/>
        </dgm:presLayoutVars>
      </dgm:prSet>
      <dgm:spPr>
        <a:prstGeom prst="rect">
          <a:avLst/>
        </a:prstGeom>
      </dgm:spPr>
    </dgm:pt>
    <dgm:pt modelId="{33055C75-5D9A-4752-87EA-E6CE14749F13}" type="pres">
      <dgm:prSet presAssocID="{88E86E01-7FE8-47AD-804B-CE86A416A028}" presName="rootConnector" presStyleLbl="node4" presStyleIdx="2" presStyleCnt="4"/>
      <dgm:spPr/>
    </dgm:pt>
    <dgm:pt modelId="{5F2A6AE2-A004-47B7-A23D-7A23C9363ADC}" type="pres">
      <dgm:prSet presAssocID="{88E86E01-7FE8-47AD-804B-CE86A416A028}" presName="hierChild4" presStyleCnt="0"/>
      <dgm:spPr/>
    </dgm:pt>
    <dgm:pt modelId="{067F8EE2-628E-4F9E-B979-4F3C46902BCB}" type="pres">
      <dgm:prSet presAssocID="{3E2F18BD-E1F4-4D04-8B77-DBBD20FF9380}" presName="Name35" presStyleLbl="parChTrans1D4" presStyleIdx="3" presStyleCnt="4"/>
      <dgm:spPr/>
    </dgm:pt>
    <dgm:pt modelId="{E549069C-9447-4FBB-92D6-0C0B1664ADA4}" type="pres">
      <dgm:prSet presAssocID="{81A26369-5D37-4AA0-8CE7-E228E2F33733}" presName="hierRoot2" presStyleCnt="0">
        <dgm:presLayoutVars>
          <dgm:hierBranch/>
        </dgm:presLayoutVars>
      </dgm:prSet>
      <dgm:spPr/>
    </dgm:pt>
    <dgm:pt modelId="{49E3B064-8F3D-4928-B5F0-BD3F445E85FD}" type="pres">
      <dgm:prSet presAssocID="{81A26369-5D37-4AA0-8CE7-E228E2F33733}" presName="rootComposite" presStyleCnt="0"/>
      <dgm:spPr/>
    </dgm:pt>
    <dgm:pt modelId="{4B80DE95-065A-469E-A454-553AB6642F4D}" type="pres">
      <dgm:prSet presAssocID="{81A26369-5D37-4AA0-8CE7-E228E2F33733}" presName="rootText" presStyleLbl="node4" presStyleIdx="3" presStyleCnt="4" custScaleX="286386" custScaleY="52506">
        <dgm:presLayoutVars>
          <dgm:chPref val="3"/>
        </dgm:presLayoutVars>
      </dgm:prSet>
      <dgm:spPr>
        <a:prstGeom prst="rect">
          <a:avLst/>
        </a:prstGeom>
      </dgm:spPr>
    </dgm:pt>
    <dgm:pt modelId="{2EB413E4-B48B-4C06-A4AB-3AFF202F0CDC}" type="pres">
      <dgm:prSet presAssocID="{81A26369-5D37-4AA0-8CE7-E228E2F33733}" presName="rootConnector" presStyleLbl="node4" presStyleIdx="3" presStyleCnt="4"/>
      <dgm:spPr/>
    </dgm:pt>
    <dgm:pt modelId="{86A9734C-587B-4D93-B190-EE281B4671D4}" type="pres">
      <dgm:prSet presAssocID="{81A26369-5D37-4AA0-8CE7-E228E2F33733}" presName="hierChild4" presStyleCnt="0"/>
      <dgm:spPr/>
    </dgm:pt>
    <dgm:pt modelId="{E490AFFA-85A9-48C1-AD9C-C222ECF909EA}" type="pres">
      <dgm:prSet presAssocID="{81A26369-5D37-4AA0-8CE7-E228E2F33733}" presName="hierChild5" presStyleCnt="0"/>
      <dgm:spPr/>
    </dgm:pt>
    <dgm:pt modelId="{355367E5-1040-4BB5-B2EE-AD92A4468684}" type="pres">
      <dgm:prSet presAssocID="{88E86E01-7FE8-47AD-804B-CE86A416A028}" presName="hierChild5" presStyleCnt="0"/>
      <dgm:spPr/>
    </dgm:pt>
    <dgm:pt modelId="{156A1807-5C98-4A0D-A0A4-E1974F41FC44}" type="pres">
      <dgm:prSet presAssocID="{8C51595E-78EB-42B8-97B2-4BC1B6D791E9}" presName="hierChild5" presStyleCnt="0"/>
      <dgm:spPr/>
    </dgm:pt>
    <dgm:pt modelId="{3BE4D205-B45C-4500-A414-EDF171E199E5}" type="pres">
      <dgm:prSet presAssocID="{EDC8043D-6C36-4A69-B158-8944B6203F99}" presName="hierChild5" presStyleCnt="0"/>
      <dgm:spPr/>
    </dgm:pt>
    <dgm:pt modelId="{F9BCCB5C-BA60-49E5-8D23-058C9FF07A7E}" type="pres">
      <dgm:prSet presAssocID="{9ABB587E-358D-407B-898A-360C113EFD3E}" presName="hierChild3" presStyleCnt="0"/>
      <dgm:spPr/>
    </dgm:pt>
    <dgm:pt modelId="{685C679F-276E-4FBF-8027-80A72436A4DF}" type="pres">
      <dgm:prSet presAssocID="{2FEABB03-555D-424A-9AF5-3A9151CC1752}" presName="Name111" presStyleLbl="parChTrans1D2" presStyleIdx="1" presStyleCnt="2"/>
      <dgm:spPr/>
    </dgm:pt>
    <dgm:pt modelId="{CBBF4E91-8EDF-4CAF-A0ED-A8D6FD0AF955}" type="pres">
      <dgm:prSet presAssocID="{09AB749D-9271-4452-B1BC-BF83E9238715}" presName="hierRoot3" presStyleCnt="0">
        <dgm:presLayoutVars>
          <dgm:hierBranch val="r"/>
        </dgm:presLayoutVars>
      </dgm:prSet>
      <dgm:spPr/>
    </dgm:pt>
    <dgm:pt modelId="{BB01F09A-40F1-41C3-BFD5-7CEFF46899D9}" type="pres">
      <dgm:prSet presAssocID="{09AB749D-9271-4452-B1BC-BF83E9238715}" presName="rootComposite3" presStyleCnt="0"/>
      <dgm:spPr/>
    </dgm:pt>
    <dgm:pt modelId="{6C57F3EC-F2F6-43E0-803B-D74B16083D4B}" type="pres">
      <dgm:prSet presAssocID="{09AB749D-9271-4452-B1BC-BF83E9238715}" presName="rootText3" presStyleLbl="asst1" presStyleIdx="0" presStyleCnt="1" custScaleX="321316" custScaleY="167443" custLinFactX="166737" custLinFactNeighborX="200000" custLinFactNeighborY="-6431">
        <dgm:presLayoutVars>
          <dgm:chPref val="3"/>
        </dgm:presLayoutVars>
      </dgm:prSet>
      <dgm:spPr>
        <a:prstGeom prst="rect">
          <a:avLst/>
        </a:prstGeom>
      </dgm:spPr>
    </dgm:pt>
    <dgm:pt modelId="{33C5046B-ADAF-4475-9041-A8A04CFD1A00}" type="pres">
      <dgm:prSet presAssocID="{09AB749D-9271-4452-B1BC-BF83E9238715}" presName="rootConnector3" presStyleLbl="asst1" presStyleIdx="0" presStyleCnt="1"/>
      <dgm:spPr/>
    </dgm:pt>
    <dgm:pt modelId="{8217E822-7DC7-4A56-90BA-B33506665BF7}" type="pres">
      <dgm:prSet presAssocID="{09AB749D-9271-4452-B1BC-BF83E9238715}" presName="hierChild6" presStyleCnt="0"/>
      <dgm:spPr/>
    </dgm:pt>
    <dgm:pt modelId="{46811B74-2B83-4311-83D3-F5AC23B97B65}" type="pres">
      <dgm:prSet presAssocID="{09AB749D-9271-4452-B1BC-BF83E9238715}" presName="hierChild7" presStyleCnt="0"/>
      <dgm:spPr/>
    </dgm:pt>
  </dgm:ptLst>
  <dgm:cxnLst>
    <dgm:cxn modelId="{F625B401-CA88-4611-880C-3BD36A86B7FB}" type="presOf" srcId="{88E86E01-7FE8-47AD-804B-CE86A416A028}" destId="{33055C75-5D9A-4752-87EA-E6CE14749F13}" srcOrd="1" destOrd="0" presId="urn:microsoft.com/office/officeart/2005/8/layout/orgChart1"/>
    <dgm:cxn modelId="{77BBE513-D9D6-44C8-9D7A-83DDEE74B38B}" srcId="{A93F9D3B-E8DC-4FD3-9AD6-B86B6A039C87}" destId="{9ABB587E-358D-407B-898A-360C113EFD3E}" srcOrd="0" destOrd="0" parTransId="{EB311B1E-A435-4C6F-97A4-319E3F3DA89D}" sibTransId="{8B835003-6C80-411F-A2EA-C767D5DEBCE3}"/>
    <dgm:cxn modelId="{91C81A15-926D-4AD3-8823-152B2750009F}" type="presOf" srcId="{EDC8043D-6C36-4A69-B158-8944B6203F99}" destId="{F41B392C-AC79-44F6-B6D6-B523D7A34D35}" srcOrd="0" destOrd="0" presId="urn:microsoft.com/office/officeart/2005/8/layout/orgChart1"/>
    <dgm:cxn modelId="{4ACBEA19-C991-4DE7-81E0-FB3EC6780451}" srcId="{88E86E01-7FE8-47AD-804B-CE86A416A028}" destId="{81A26369-5D37-4AA0-8CE7-E228E2F33733}" srcOrd="0" destOrd="0" parTransId="{3E2F18BD-E1F4-4D04-8B77-DBBD20FF9380}" sibTransId="{BC31DA98-DE3E-4265-B7EF-836F8EEF3F24}"/>
    <dgm:cxn modelId="{4527ED22-622F-4FBA-96DD-F869C6A52053}" type="presOf" srcId="{09AB749D-9271-4452-B1BC-BF83E9238715}" destId="{33C5046B-ADAF-4475-9041-A8A04CFD1A00}" srcOrd="1" destOrd="0" presId="urn:microsoft.com/office/officeart/2005/8/layout/orgChart1"/>
    <dgm:cxn modelId="{48A48325-B2F0-4F04-A55B-527104D93B96}" srcId="{EDC8043D-6C36-4A69-B158-8944B6203F99}" destId="{8C51595E-78EB-42B8-97B2-4BC1B6D791E9}" srcOrd="1" destOrd="0" parTransId="{3664CA9C-6679-492D-B09E-63260778BBE6}" sibTransId="{6190FCB6-EB57-4BC2-9705-EE3F6273D50D}"/>
    <dgm:cxn modelId="{5A570F27-3F3E-4E56-A60A-C343A2991245}" type="presOf" srcId="{F247D961-A130-4AC4-97D7-5DA4C08E74A2}" destId="{266E4FDD-B796-418F-AFCC-8511D8B4FFEA}" srcOrd="0" destOrd="0" presId="urn:microsoft.com/office/officeart/2005/8/layout/orgChart1"/>
    <dgm:cxn modelId="{BED1752F-DDD5-474F-8DD2-F1341616F558}" srcId="{9ABB587E-358D-407B-898A-360C113EFD3E}" destId="{EDC8043D-6C36-4A69-B158-8944B6203F99}" srcOrd="0" destOrd="0" parTransId="{AB762372-4E89-4E55-9209-4136CDE58054}" sibTransId="{F2ED4E3D-0B13-403D-B4D3-7C3FA21D41B1}"/>
    <dgm:cxn modelId="{E1655B34-B783-4DA9-9CCD-B32D09EA18AC}" type="presOf" srcId="{EDC8043D-6C36-4A69-B158-8944B6203F99}" destId="{747B2CA5-738B-424A-8134-96E611D152B0}" srcOrd="1" destOrd="0" presId="urn:microsoft.com/office/officeart/2005/8/layout/orgChart1"/>
    <dgm:cxn modelId="{7977AF37-C5FB-45E8-8A51-4F128824E2E3}" type="presOf" srcId="{9ABB587E-358D-407B-898A-360C113EFD3E}" destId="{AD952E7B-D613-40E9-818C-14C44B24E073}" srcOrd="0" destOrd="0" presId="urn:microsoft.com/office/officeart/2005/8/layout/orgChart1"/>
    <dgm:cxn modelId="{94EA713B-AA11-40D3-92B1-D4D11018AABD}" type="presOf" srcId="{AB762372-4E89-4E55-9209-4136CDE58054}" destId="{5934D1CC-8E39-415F-8366-78A9F3655A10}" srcOrd="0" destOrd="0" presId="urn:microsoft.com/office/officeart/2005/8/layout/orgChart1"/>
    <dgm:cxn modelId="{E6CC0D3D-CBE9-439C-8BAA-F62B9AA77424}" type="presOf" srcId="{D13E8E14-5F48-4CBC-A64F-7F250F946F1C}" destId="{47CCAF9B-E4AB-4C55-8849-0A66E3B72F2A}" srcOrd="0" destOrd="0" presId="urn:microsoft.com/office/officeart/2005/8/layout/orgChart1"/>
    <dgm:cxn modelId="{5AF36B69-D065-4F51-A6D9-051C5BBBA971}" type="presOf" srcId="{D13E8E14-5F48-4CBC-A64F-7F250F946F1C}" destId="{D4B70432-687F-421E-B4F7-226D16F4402B}" srcOrd="1" destOrd="0" presId="urn:microsoft.com/office/officeart/2005/8/layout/orgChart1"/>
    <dgm:cxn modelId="{5CD77B4E-BC2F-4276-9BF0-C046B7B55A86}" srcId="{8C51595E-78EB-42B8-97B2-4BC1B6D791E9}" destId="{88E86E01-7FE8-47AD-804B-CE86A416A028}" srcOrd="0" destOrd="0" parTransId="{AB22C69A-D7EA-41BB-80BD-762A302BEC86}" sibTransId="{DFFC381B-E615-44D3-A38A-696D7CA738EC}"/>
    <dgm:cxn modelId="{F351364F-96D1-42AE-9078-39B0B259E85B}" type="presOf" srcId="{7B15EE08-6252-4256-89EE-B982E227732C}" destId="{319CB40A-61CD-44E3-94CA-B07D57FE97A2}" srcOrd="0" destOrd="0" presId="urn:microsoft.com/office/officeart/2005/8/layout/orgChart1"/>
    <dgm:cxn modelId="{6F16DB4F-D9FA-42FD-BD1D-60075F62F3D0}" type="presOf" srcId="{9ABB587E-358D-407B-898A-360C113EFD3E}" destId="{8F2D9D2A-00DD-4C55-B20B-B59986A1716E}" srcOrd="1" destOrd="0" presId="urn:microsoft.com/office/officeart/2005/8/layout/orgChart1"/>
    <dgm:cxn modelId="{BD3EBE7B-32E8-4C96-98EA-01335D6CE9FB}" srcId="{D13E8E14-5F48-4CBC-A64F-7F250F946F1C}" destId="{5B25C8C7-3B6F-4CEB-8905-60507AC38586}" srcOrd="0" destOrd="0" parTransId="{07A212F5-AFB0-4BFF-864B-BED430CC7F77}" sibTransId="{7F9748E3-17DF-49D3-832D-4526EAF814F0}"/>
    <dgm:cxn modelId="{3B7DEC81-04CD-4B6D-90B4-2D5916467881}" type="presOf" srcId="{88E86E01-7FE8-47AD-804B-CE86A416A028}" destId="{3E11D35D-06D3-4979-BB43-F6D6BD7F286F}" srcOrd="0" destOrd="0" presId="urn:microsoft.com/office/officeart/2005/8/layout/orgChart1"/>
    <dgm:cxn modelId="{5547709B-A65F-4F4C-9909-F1109E8D580B}" srcId="{F247D961-A130-4AC4-97D7-5DA4C08E74A2}" destId="{D13E8E14-5F48-4CBC-A64F-7F250F946F1C}" srcOrd="0" destOrd="0" parTransId="{8BDFD0B9-2671-41FE-B903-AEBAE9E94F70}" sibTransId="{21A2A83C-8FC0-4C55-A025-4FDA76B679BB}"/>
    <dgm:cxn modelId="{B983109D-2C79-4CF8-A1DA-F1F7F699F4B4}" srcId="{EDC8043D-6C36-4A69-B158-8944B6203F99}" destId="{F247D961-A130-4AC4-97D7-5DA4C08E74A2}" srcOrd="0" destOrd="0" parTransId="{7B15EE08-6252-4256-89EE-B982E227732C}" sibTransId="{A8C5C617-8EAD-42A7-8092-6993605BDF9E}"/>
    <dgm:cxn modelId="{BD02239D-7844-4080-9DCE-37FA58B361A4}" type="presOf" srcId="{81A26369-5D37-4AA0-8CE7-E228E2F33733}" destId="{4B80DE95-065A-469E-A454-553AB6642F4D}" srcOrd="0" destOrd="0" presId="urn:microsoft.com/office/officeart/2005/8/layout/orgChart1"/>
    <dgm:cxn modelId="{C7E271A1-DB1E-40A7-B0E7-4FDDF82DD16D}" type="presOf" srcId="{3664CA9C-6679-492D-B09E-63260778BBE6}" destId="{B04C1730-2EEC-4EE4-A147-3CC1BE3B6736}" srcOrd="0" destOrd="0" presId="urn:microsoft.com/office/officeart/2005/8/layout/orgChart1"/>
    <dgm:cxn modelId="{E73E9DA1-6FFE-481D-AFAE-9BD55A45487E}" type="presOf" srcId="{2FEABB03-555D-424A-9AF5-3A9151CC1752}" destId="{685C679F-276E-4FBF-8027-80A72436A4DF}" srcOrd="0" destOrd="0" presId="urn:microsoft.com/office/officeart/2005/8/layout/orgChart1"/>
    <dgm:cxn modelId="{4EA216AB-7F9B-4552-AB1B-B24BE7CB9F28}" type="presOf" srcId="{3E2F18BD-E1F4-4D04-8B77-DBBD20FF9380}" destId="{067F8EE2-628E-4F9E-B979-4F3C46902BCB}" srcOrd="0" destOrd="0" presId="urn:microsoft.com/office/officeart/2005/8/layout/orgChart1"/>
    <dgm:cxn modelId="{F9050BAF-730D-4913-96B1-E37B682FD961}" type="presOf" srcId="{A93F9D3B-E8DC-4FD3-9AD6-B86B6A039C87}" destId="{C828200B-BFBC-4F36-8882-143FF195927E}" srcOrd="0" destOrd="0" presId="urn:microsoft.com/office/officeart/2005/8/layout/orgChart1"/>
    <dgm:cxn modelId="{EB0264B8-257F-43B5-BA4D-3885F952B08D}" srcId="{9ABB587E-358D-407B-898A-360C113EFD3E}" destId="{09AB749D-9271-4452-B1BC-BF83E9238715}" srcOrd="1" destOrd="0" parTransId="{2FEABB03-555D-424A-9AF5-3A9151CC1752}" sibTransId="{F04F86F8-EE74-444B-8A1C-BF170AC47358}"/>
    <dgm:cxn modelId="{B35179C4-96E3-4996-8080-138A5271501D}" type="presOf" srcId="{8BDFD0B9-2671-41FE-B903-AEBAE9E94F70}" destId="{C91D52B4-D5B8-472E-ABB5-C4F20E9DB146}" srcOrd="0" destOrd="0" presId="urn:microsoft.com/office/officeart/2005/8/layout/orgChart1"/>
    <dgm:cxn modelId="{D2E8CFC5-AF9D-43AB-953F-12E827E2C8CE}" type="presOf" srcId="{AB22C69A-D7EA-41BB-80BD-762A302BEC86}" destId="{7E62A14D-5FEE-40EC-9574-386DA489890F}" srcOrd="0" destOrd="0" presId="urn:microsoft.com/office/officeart/2005/8/layout/orgChart1"/>
    <dgm:cxn modelId="{1A1096D0-9F0D-4680-80D8-60A2911C7AB0}" type="presOf" srcId="{8C51595E-78EB-42B8-97B2-4BC1B6D791E9}" destId="{62D7160A-C114-4866-BBF8-7DD66F8B6AC8}" srcOrd="0" destOrd="0" presId="urn:microsoft.com/office/officeart/2005/8/layout/orgChart1"/>
    <dgm:cxn modelId="{C8841CDB-31A2-4564-9E0F-5CD2396676E9}" type="presOf" srcId="{5B25C8C7-3B6F-4CEB-8905-60507AC38586}" destId="{05A1A7D8-B910-4BB4-8624-E1EF139E299D}" srcOrd="0" destOrd="0" presId="urn:microsoft.com/office/officeart/2005/8/layout/orgChart1"/>
    <dgm:cxn modelId="{4C9B6BDF-D213-4A4E-BE5F-6CC3F94CA6A8}" type="presOf" srcId="{81A26369-5D37-4AA0-8CE7-E228E2F33733}" destId="{2EB413E4-B48B-4C06-A4AB-3AFF202F0CDC}" srcOrd="1" destOrd="0" presId="urn:microsoft.com/office/officeart/2005/8/layout/orgChart1"/>
    <dgm:cxn modelId="{FC5843E4-06B6-49C1-B2E0-3A2937BB3AC8}" type="presOf" srcId="{09AB749D-9271-4452-B1BC-BF83E9238715}" destId="{6C57F3EC-F2F6-43E0-803B-D74B16083D4B}" srcOrd="0" destOrd="0" presId="urn:microsoft.com/office/officeart/2005/8/layout/orgChart1"/>
    <dgm:cxn modelId="{D76E6AE7-3803-46F3-B326-76970AF310DE}" type="presOf" srcId="{07A212F5-AFB0-4BFF-864B-BED430CC7F77}" destId="{7ECDCA9B-FF0D-4677-997C-5FCF7ABD07D0}" srcOrd="0" destOrd="0" presId="urn:microsoft.com/office/officeart/2005/8/layout/orgChart1"/>
    <dgm:cxn modelId="{7F7AB6F3-ACE5-44E4-8B45-ADAE1DB41EE4}" type="presOf" srcId="{8C51595E-78EB-42B8-97B2-4BC1B6D791E9}" destId="{EA21CD0D-2E42-4C37-BFA6-A53E1B4844EC}" srcOrd="1" destOrd="0" presId="urn:microsoft.com/office/officeart/2005/8/layout/orgChart1"/>
    <dgm:cxn modelId="{1EEAB0FD-2E8F-4B41-8CB9-0C7E06F1D488}" type="presOf" srcId="{F247D961-A130-4AC4-97D7-5DA4C08E74A2}" destId="{E76D5689-7D17-4CDB-947A-076978D2DFBA}" srcOrd="1" destOrd="0" presId="urn:microsoft.com/office/officeart/2005/8/layout/orgChart1"/>
    <dgm:cxn modelId="{DEE00EFE-E662-4505-9319-371567CEE978}" type="presOf" srcId="{5B25C8C7-3B6F-4CEB-8905-60507AC38586}" destId="{C134EEA0-BC89-40A5-B96B-460033697F59}" srcOrd="1" destOrd="0" presId="urn:microsoft.com/office/officeart/2005/8/layout/orgChart1"/>
    <dgm:cxn modelId="{B4BA522F-427D-46DC-920A-E1788304858B}" type="presParOf" srcId="{C828200B-BFBC-4F36-8882-143FF195927E}" destId="{D060C568-7842-4AE8-88E7-7F416B6296C4}" srcOrd="0" destOrd="0" presId="urn:microsoft.com/office/officeart/2005/8/layout/orgChart1"/>
    <dgm:cxn modelId="{B27DBB1C-6142-4E9C-A19A-3356E3069A94}" type="presParOf" srcId="{D060C568-7842-4AE8-88E7-7F416B6296C4}" destId="{CE52224F-EBFF-43CB-BDA0-B03446BB6CCD}" srcOrd="0" destOrd="0" presId="urn:microsoft.com/office/officeart/2005/8/layout/orgChart1"/>
    <dgm:cxn modelId="{EA2EEBF1-BC79-419A-A14A-57185A5346A0}" type="presParOf" srcId="{CE52224F-EBFF-43CB-BDA0-B03446BB6CCD}" destId="{AD952E7B-D613-40E9-818C-14C44B24E073}" srcOrd="0" destOrd="0" presId="urn:microsoft.com/office/officeart/2005/8/layout/orgChart1"/>
    <dgm:cxn modelId="{C50E7187-A611-4EB1-B007-36ED0A834C6D}" type="presParOf" srcId="{CE52224F-EBFF-43CB-BDA0-B03446BB6CCD}" destId="{8F2D9D2A-00DD-4C55-B20B-B59986A1716E}" srcOrd="1" destOrd="0" presId="urn:microsoft.com/office/officeart/2005/8/layout/orgChart1"/>
    <dgm:cxn modelId="{CD254EEA-1DB8-4B2F-A987-1D19BACE8ED8}" type="presParOf" srcId="{D060C568-7842-4AE8-88E7-7F416B6296C4}" destId="{A269209C-8023-4745-AA47-68AC52DA6B6C}" srcOrd="1" destOrd="0" presId="urn:microsoft.com/office/officeart/2005/8/layout/orgChart1"/>
    <dgm:cxn modelId="{F558A8E1-7142-429A-B571-7110AAF34C65}" type="presParOf" srcId="{A269209C-8023-4745-AA47-68AC52DA6B6C}" destId="{5934D1CC-8E39-415F-8366-78A9F3655A10}" srcOrd="0" destOrd="0" presId="urn:microsoft.com/office/officeart/2005/8/layout/orgChart1"/>
    <dgm:cxn modelId="{C17E9A0D-432C-425D-8817-80DB426FA770}" type="presParOf" srcId="{A269209C-8023-4745-AA47-68AC52DA6B6C}" destId="{767CBC86-7639-4291-9938-E8510BF25E8E}" srcOrd="1" destOrd="0" presId="urn:microsoft.com/office/officeart/2005/8/layout/orgChart1"/>
    <dgm:cxn modelId="{C8D6665B-419B-48D6-9382-64E279F0CA45}" type="presParOf" srcId="{767CBC86-7639-4291-9938-E8510BF25E8E}" destId="{619DB36D-40CE-4BB4-BA6E-E69DE8E171FE}" srcOrd="0" destOrd="0" presId="urn:microsoft.com/office/officeart/2005/8/layout/orgChart1"/>
    <dgm:cxn modelId="{1F3F26BF-6796-411D-98B5-138F4BDCC7DF}" type="presParOf" srcId="{619DB36D-40CE-4BB4-BA6E-E69DE8E171FE}" destId="{F41B392C-AC79-44F6-B6D6-B523D7A34D35}" srcOrd="0" destOrd="0" presId="urn:microsoft.com/office/officeart/2005/8/layout/orgChart1"/>
    <dgm:cxn modelId="{7D4F98D9-1368-41AA-958B-950A3E30FB78}" type="presParOf" srcId="{619DB36D-40CE-4BB4-BA6E-E69DE8E171FE}" destId="{747B2CA5-738B-424A-8134-96E611D152B0}" srcOrd="1" destOrd="0" presId="urn:microsoft.com/office/officeart/2005/8/layout/orgChart1"/>
    <dgm:cxn modelId="{4F501497-ACEC-45F5-B4C3-2A781212E350}" type="presParOf" srcId="{767CBC86-7639-4291-9938-E8510BF25E8E}" destId="{FE8E0F8E-F8D5-42A8-B80E-FAB67E2217D9}" srcOrd="1" destOrd="0" presId="urn:microsoft.com/office/officeart/2005/8/layout/orgChart1"/>
    <dgm:cxn modelId="{AA4BB746-4510-4D2C-A1B1-C68F62D75774}" type="presParOf" srcId="{FE8E0F8E-F8D5-42A8-B80E-FAB67E2217D9}" destId="{319CB40A-61CD-44E3-94CA-B07D57FE97A2}" srcOrd="0" destOrd="0" presId="urn:microsoft.com/office/officeart/2005/8/layout/orgChart1"/>
    <dgm:cxn modelId="{9DA5A2E5-1266-4D97-8E3A-C80B452A1DF2}" type="presParOf" srcId="{FE8E0F8E-F8D5-42A8-B80E-FAB67E2217D9}" destId="{DF3B8747-36BA-4DE8-BBEB-B640E6536E38}" srcOrd="1" destOrd="0" presId="urn:microsoft.com/office/officeart/2005/8/layout/orgChart1"/>
    <dgm:cxn modelId="{1CF84E78-0B9F-4820-B3CE-3D72FDF0B664}" type="presParOf" srcId="{DF3B8747-36BA-4DE8-BBEB-B640E6536E38}" destId="{993E56A9-8712-4F58-97E7-B0FA0410BA6A}" srcOrd="0" destOrd="0" presId="urn:microsoft.com/office/officeart/2005/8/layout/orgChart1"/>
    <dgm:cxn modelId="{00E9AAF8-71E4-421C-B7D8-AC3479572D3E}" type="presParOf" srcId="{993E56A9-8712-4F58-97E7-B0FA0410BA6A}" destId="{266E4FDD-B796-418F-AFCC-8511D8B4FFEA}" srcOrd="0" destOrd="0" presId="urn:microsoft.com/office/officeart/2005/8/layout/orgChart1"/>
    <dgm:cxn modelId="{42242D94-7C9E-406A-ABC8-1270EE554F0F}" type="presParOf" srcId="{993E56A9-8712-4F58-97E7-B0FA0410BA6A}" destId="{E76D5689-7D17-4CDB-947A-076978D2DFBA}" srcOrd="1" destOrd="0" presId="urn:microsoft.com/office/officeart/2005/8/layout/orgChart1"/>
    <dgm:cxn modelId="{E78F4455-D393-4E46-9D9C-98D554325ACD}" type="presParOf" srcId="{DF3B8747-36BA-4DE8-BBEB-B640E6536E38}" destId="{9FF9B413-2A39-4427-AB0A-78361594B422}" srcOrd="1" destOrd="0" presId="urn:microsoft.com/office/officeart/2005/8/layout/orgChart1"/>
    <dgm:cxn modelId="{D7DECBEF-4DA0-49BA-84B7-80A83D7BD1EC}" type="presParOf" srcId="{9FF9B413-2A39-4427-AB0A-78361594B422}" destId="{C91D52B4-D5B8-472E-ABB5-C4F20E9DB146}" srcOrd="0" destOrd="0" presId="urn:microsoft.com/office/officeart/2005/8/layout/orgChart1"/>
    <dgm:cxn modelId="{7DFFE4D2-35FB-4B0A-819C-9F1F24ABD765}" type="presParOf" srcId="{9FF9B413-2A39-4427-AB0A-78361594B422}" destId="{00B4D4C1-02B4-49E6-85A7-C3845B7226AB}" srcOrd="1" destOrd="0" presId="urn:microsoft.com/office/officeart/2005/8/layout/orgChart1"/>
    <dgm:cxn modelId="{F5255ADA-1525-4B72-9918-69B4C4922A23}" type="presParOf" srcId="{00B4D4C1-02B4-49E6-85A7-C3845B7226AB}" destId="{8C149988-A399-4A48-A211-0849529BA553}" srcOrd="0" destOrd="0" presId="urn:microsoft.com/office/officeart/2005/8/layout/orgChart1"/>
    <dgm:cxn modelId="{0A905080-3A40-4F78-9C4D-50069C3921BF}" type="presParOf" srcId="{8C149988-A399-4A48-A211-0849529BA553}" destId="{47CCAF9B-E4AB-4C55-8849-0A66E3B72F2A}" srcOrd="0" destOrd="0" presId="urn:microsoft.com/office/officeart/2005/8/layout/orgChart1"/>
    <dgm:cxn modelId="{9FF74D52-8E4E-4284-96E5-1C5DDB230CB6}" type="presParOf" srcId="{8C149988-A399-4A48-A211-0849529BA553}" destId="{D4B70432-687F-421E-B4F7-226D16F4402B}" srcOrd="1" destOrd="0" presId="urn:microsoft.com/office/officeart/2005/8/layout/orgChart1"/>
    <dgm:cxn modelId="{439EE600-B63C-48A1-80DA-B95781E614ED}" type="presParOf" srcId="{00B4D4C1-02B4-49E6-85A7-C3845B7226AB}" destId="{5ED1506C-8EC3-46A9-8307-AAF623929181}" srcOrd="1" destOrd="0" presId="urn:microsoft.com/office/officeart/2005/8/layout/orgChart1"/>
    <dgm:cxn modelId="{EA6C0B95-A719-4201-B98A-8A23815FBAAD}" type="presParOf" srcId="{5ED1506C-8EC3-46A9-8307-AAF623929181}" destId="{7ECDCA9B-FF0D-4677-997C-5FCF7ABD07D0}" srcOrd="0" destOrd="0" presId="urn:microsoft.com/office/officeart/2005/8/layout/orgChart1"/>
    <dgm:cxn modelId="{B1D0E86A-8D9F-4B57-9605-3CCB50375AB6}" type="presParOf" srcId="{5ED1506C-8EC3-46A9-8307-AAF623929181}" destId="{C4C21940-BCE8-4FFC-A339-C4247783CEBA}" srcOrd="1" destOrd="0" presId="urn:microsoft.com/office/officeart/2005/8/layout/orgChart1"/>
    <dgm:cxn modelId="{2B9CBF41-DA5F-44C0-8AD7-0DCE7D766725}" type="presParOf" srcId="{C4C21940-BCE8-4FFC-A339-C4247783CEBA}" destId="{63232114-0456-4305-978F-123B48D16612}" srcOrd="0" destOrd="0" presId="urn:microsoft.com/office/officeart/2005/8/layout/orgChart1"/>
    <dgm:cxn modelId="{588C7C2E-1294-41FC-A171-3D2B0A9652F1}" type="presParOf" srcId="{63232114-0456-4305-978F-123B48D16612}" destId="{05A1A7D8-B910-4BB4-8624-E1EF139E299D}" srcOrd="0" destOrd="0" presId="urn:microsoft.com/office/officeart/2005/8/layout/orgChart1"/>
    <dgm:cxn modelId="{D05ECE76-7807-46FA-AD08-550D4D8178F2}" type="presParOf" srcId="{63232114-0456-4305-978F-123B48D16612}" destId="{C134EEA0-BC89-40A5-B96B-460033697F59}" srcOrd="1" destOrd="0" presId="urn:microsoft.com/office/officeart/2005/8/layout/orgChart1"/>
    <dgm:cxn modelId="{6D2CB5EC-427A-4850-8EE7-9BEC0FD4229A}" type="presParOf" srcId="{C4C21940-BCE8-4FFC-A339-C4247783CEBA}" destId="{EC9D30C4-75D9-439A-91A0-35C7EA1992BB}" srcOrd="1" destOrd="0" presId="urn:microsoft.com/office/officeart/2005/8/layout/orgChart1"/>
    <dgm:cxn modelId="{4B05C997-3CF9-4226-82A7-732C8BDD2E28}" type="presParOf" srcId="{C4C21940-BCE8-4FFC-A339-C4247783CEBA}" destId="{DC28B975-2F06-4545-8136-5DBAC30ACA74}" srcOrd="2" destOrd="0" presId="urn:microsoft.com/office/officeart/2005/8/layout/orgChart1"/>
    <dgm:cxn modelId="{92D3015F-6C67-46E0-9E3E-8A67BF2E4991}" type="presParOf" srcId="{00B4D4C1-02B4-49E6-85A7-C3845B7226AB}" destId="{F6BBB08F-C246-497A-B0CF-129161DCB0C7}" srcOrd="2" destOrd="0" presId="urn:microsoft.com/office/officeart/2005/8/layout/orgChart1"/>
    <dgm:cxn modelId="{5A11BBAC-30D0-4F3C-9125-B527F9C7D118}" type="presParOf" srcId="{DF3B8747-36BA-4DE8-BBEB-B640E6536E38}" destId="{069C9D15-4D79-4286-894D-5FA23CE8BD54}" srcOrd="2" destOrd="0" presId="urn:microsoft.com/office/officeart/2005/8/layout/orgChart1"/>
    <dgm:cxn modelId="{46F6E780-CDCE-48B4-A561-3BD8B543E495}" type="presParOf" srcId="{FE8E0F8E-F8D5-42A8-B80E-FAB67E2217D9}" destId="{B04C1730-2EEC-4EE4-A147-3CC1BE3B6736}" srcOrd="2" destOrd="0" presId="urn:microsoft.com/office/officeart/2005/8/layout/orgChart1"/>
    <dgm:cxn modelId="{29B039D3-E501-4F14-962E-BFD22FAFFA97}" type="presParOf" srcId="{FE8E0F8E-F8D5-42A8-B80E-FAB67E2217D9}" destId="{A7DC9227-DB9A-45DE-8F7C-8E5F8AA80B3C}" srcOrd="3" destOrd="0" presId="urn:microsoft.com/office/officeart/2005/8/layout/orgChart1"/>
    <dgm:cxn modelId="{D56DD753-CEFF-4E8F-A42F-EFA4B7A14130}" type="presParOf" srcId="{A7DC9227-DB9A-45DE-8F7C-8E5F8AA80B3C}" destId="{A0E87A8C-FFE7-45D1-A979-FCD6D9BA767A}" srcOrd="0" destOrd="0" presId="urn:microsoft.com/office/officeart/2005/8/layout/orgChart1"/>
    <dgm:cxn modelId="{60480F29-D9A0-4CCA-AA07-9D43C473D57D}" type="presParOf" srcId="{A0E87A8C-FFE7-45D1-A979-FCD6D9BA767A}" destId="{62D7160A-C114-4866-BBF8-7DD66F8B6AC8}" srcOrd="0" destOrd="0" presId="urn:microsoft.com/office/officeart/2005/8/layout/orgChart1"/>
    <dgm:cxn modelId="{15063AAE-D3F5-482E-B80A-8ED7F7AD2D45}" type="presParOf" srcId="{A0E87A8C-FFE7-45D1-A979-FCD6D9BA767A}" destId="{EA21CD0D-2E42-4C37-BFA6-A53E1B4844EC}" srcOrd="1" destOrd="0" presId="urn:microsoft.com/office/officeart/2005/8/layout/orgChart1"/>
    <dgm:cxn modelId="{AF9951FD-76D9-4A6B-A5D9-E602107E1202}" type="presParOf" srcId="{A7DC9227-DB9A-45DE-8F7C-8E5F8AA80B3C}" destId="{0ED34183-4E15-4C92-8433-F8EF2A12577C}" srcOrd="1" destOrd="0" presId="urn:microsoft.com/office/officeart/2005/8/layout/orgChart1"/>
    <dgm:cxn modelId="{3B67ED33-ECC1-46ED-B124-D4AFB0A31146}" type="presParOf" srcId="{0ED34183-4E15-4C92-8433-F8EF2A12577C}" destId="{7E62A14D-5FEE-40EC-9574-386DA489890F}" srcOrd="0" destOrd="0" presId="urn:microsoft.com/office/officeart/2005/8/layout/orgChart1"/>
    <dgm:cxn modelId="{636C1CE0-7D87-4B4C-A3BC-E48E9C67AB14}" type="presParOf" srcId="{0ED34183-4E15-4C92-8433-F8EF2A12577C}" destId="{0D703867-00B6-4E51-8B93-E9361E961CDD}" srcOrd="1" destOrd="0" presId="urn:microsoft.com/office/officeart/2005/8/layout/orgChart1"/>
    <dgm:cxn modelId="{9EC9C6C4-CCCC-4E3E-927D-B2E1E8D2DDBA}" type="presParOf" srcId="{0D703867-00B6-4E51-8B93-E9361E961CDD}" destId="{93998499-2982-4483-B48C-B507EC95DAE1}" srcOrd="0" destOrd="0" presId="urn:microsoft.com/office/officeart/2005/8/layout/orgChart1"/>
    <dgm:cxn modelId="{CA63C461-7988-44BE-80AD-7A0958A85A95}" type="presParOf" srcId="{93998499-2982-4483-B48C-B507EC95DAE1}" destId="{3E11D35D-06D3-4979-BB43-F6D6BD7F286F}" srcOrd="0" destOrd="0" presId="urn:microsoft.com/office/officeart/2005/8/layout/orgChart1"/>
    <dgm:cxn modelId="{5047B4C0-B4EC-4A26-8D1D-9141E4093207}" type="presParOf" srcId="{93998499-2982-4483-B48C-B507EC95DAE1}" destId="{33055C75-5D9A-4752-87EA-E6CE14749F13}" srcOrd="1" destOrd="0" presId="urn:microsoft.com/office/officeart/2005/8/layout/orgChart1"/>
    <dgm:cxn modelId="{23AD0182-0A5E-4994-BBBB-ADD7616BA421}" type="presParOf" srcId="{0D703867-00B6-4E51-8B93-E9361E961CDD}" destId="{5F2A6AE2-A004-47B7-A23D-7A23C9363ADC}" srcOrd="1" destOrd="0" presId="urn:microsoft.com/office/officeart/2005/8/layout/orgChart1"/>
    <dgm:cxn modelId="{124DCB1B-10CB-43CB-B01E-DB600092ECB3}" type="presParOf" srcId="{5F2A6AE2-A004-47B7-A23D-7A23C9363ADC}" destId="{067F8EE2-628E-4F9E-B979-4F3C46902BCB}" srcOrd="0" destOrd="0" presId="urn:microsoft.com/office/officeart/2005/8/layout/orgChart1"/>
    <dgm:cxn modelId="{442C9AA1-77FD-47C5-9080-948C0CA21C0A}" type="presParOf" srcId="{5F2A6AE2-A004-47B7-A23D-7A23C9363ADC}" destId="{E549069C-9447-4FBB-92D6-0C0B1664ADA4}" srcOrd="1" destOrd="0" presId="urn:microsoft.com/office/officeart/2005/8/layout/orgChart1"/>
    <dgm:cxn modelId="{622B5FEB-C87A-4E2A-BB75-49D74A784D16}" type="presParOf" srcId="{E549069C-9447-4FBB-92D6-0C0B1664ADA4}" destId="{49E3B064-8F3D-4928-B5F0-BD3F445E85FD}" srcOrd="0" destOrd="0" presId="urn:microsoft.com/office/officeart/2005/8/layout/orgChart1"/>
    <dgm:cxn modelId="{A6187FA2-ABA1-4F6C-9CF2-4F632470832F}" type="presParOf" srcId="{49E3B064-8F3D-4928-B5F0-BD3F445E85FD}" destId="{4B80DE95-065A-469E-A454-553AB6642F4D}" srcOrd="0" destOrd="0" presId="urn:microsoft.com/office/officeart/2005/8/layout/orgChart1"/>
    <dgm:cxn modelId="{28F891EC-0565-4D06-A63F-0F46D6205BB1}" type="presParOf" srcId="{49E3B064-8F3D-4928-B5F0-BD3F445E85FD}" destId="{2EB413E4-B48B-4C06-A4AB-3AFF202F0CDC}" srcOrd="1" destOrd="0" presId="urn:microsoft.com/office/officeart/2005/8/layout/orgChart1"/>
    <dgm:cxn modelId="{0C65E28F-5F54-40F6-A33A-587AF9527D0B}" type="presParOf" srcId="{E549069C-9447-4FBB-92D6-0C0B1664ADA4}" destId="{86A9734C-587B-4D93-B190-EE281B4671D4}" srcOrd="1" destOrd="0" presId="urn:microsoft.com/office/officeart/2005/8/layout/orgChart1"/>
    <dgm:cxn modelId="{EA94B768-2B29-405D-A73C-E533CF37F4F2}" type="presParOf" srcId="{E549069C-9447-4FBB-92D6-0C0B1664ADA4}" destId="{E490AFFA-85A9-48C1-AD9C-C222ECF909EA}" srcOrd="2" destOrd="0" presId="urn:microsoft.com/office/officeart/2005/8/layout/orgChart1"/>
    <dgm:cxn modelId="{9D7E5EE1-04CD-4B4F-B2E4-4A4469362C72}" type="presParOf" srcId="{0D703867-00B6-4E51-8B93-E9361E961CDD}" destId="{355367E5-1040-4BB5-B2EE-AD92A4468684}" srcOrd="2" destOrd="0" presId="urn:microsoft.com/office/officeart/2005/8/layout/orgChart1"/>
    <dgm:cxn modelId="{70966219-635A-48FE-9A13-4176CA6DC2CC}" type="presParOf" srcId="{A7DC9227-DB9A-45DE-8F7C-8E5F8AA80B3C}" destId="{156A1807-5C98-4A0D-A0A4-E1974F41FC44}" srcOrd="2" destOrd="0" presId="urn:microsoft.com/office/officeart/2005/8/layout/orgChart1"/>
    <dgm:cxn modelId="{004E2672-E36C-4BCC-AF7D-998D9D74AA8A}" type="presParOf" srcId="{767CBC86-7639-4291-9938-E8510BF25E8E}" destId="{3BE4D205-B45C-4500-A414-EDF171E199E5}" srcOrd="2" destOrd="0" presId="urn:microsoft.com/office/officeart/2005/8/layout/orgChart1"/>
    <dgm:cxn modelId="{4F8E81D5-3D07-42A7-AD6D-1712484C5ACB}" type="presParOf" srcId="{D060C568-7842-4AE8-88E7-7F416B6296C4}" destId="{F9BCCB5C-BA60-49E5-8D23-058C9FF07A7E}" srcOrd="2" destOrd="0" presId="urn:microsoft.com/office/officeart/2005/8/layout/orgChart1"/>
    <dgm:cxn modelId="{68B43321-487B-40F4-93CE-C072D7C01CA9}" type="presParOf" srcId="{F9BCCB5C-BA60-49E5-8D23-058C9FF07A7E}" destId="{685C679F-276E-4FBF-8027-80A72436A4DF}" srcOrd="0" destOrd="0" presId="urn:microsoft.com/office/officeart/2005/8/layout/orgChart1"/>
    <dgm:cxn modelId="{4C5F161A-1D17-4678-BCD7-9ACF9D4A0E60}" type="presParOf" srcId="{F9BCCB5C-BA60-49E5-8D23-058C9FF07A7E}" destId="{CBBF4E91-8EDF-4CAF-A0ED-A8D6FD0AF955}" srcOrd="1" destOrd="0" presId="urn:microsoft.com/office/officeart/2005/8/layout/orgChart1"/>
    <dgm:cxn modelId="{90672989-D13F-4720-B88E-2BD46645C173}" type="presParOf" srcId="{CBBF4E91-8EDF-4CAF-A0ED-A8D6FD0AF955}" destId="{BB01F09A-40F1-41C3-BFD5-7CEFF46899D9}" srcOrd="0" destOrd="0" presId="urn:microsoft.com/office/officeart/2005/8/layout/orgChart1"/>
    <dgm:cxn modelId="{F52A4054-4898-4BE1-B4BD-E345298A78C5}" type="presParOf" srcId="{BB01F09A-40F1-41C3-BFD5-7CEFF46899D9}" destId="{6C57F3EC-F2F6-43E0-803B-D74B16083D4B}" srcOrd="0" destOrd="0" presId="urn:microsoft.com/office/officeart/2005/8/layout/orgChart1"/>
    <dgm:cxn modelId="{439C2024-45A2-415D-B9DC-BF1FEA8B554D}" type="presParOf" srcId="{BB01F09A-40F1-41C3-BFD5-7CEFF46899D9}" destId="{33C5046B-ADAF-4475-9041-A8A04CFD1A00}" srcOrd="1" destOrd="0" presId="urn:microsoft.com/office/officeart/2005/8/layout/orgChart1"/>
    <dgm:cxn modelId="{E9A6117B-AE27-4B44-8A9A-C3ABE532A8C3}" type="presParOf" srcId="{CBBF4E91-8EDF-4CAF-A0ED-A8D6FD0AF955}" destId="{8217E822-7DC7-4A56-90BA-B33506665BF7}" srcOrd="1" destOrd="0" presId="urn:microsoft.com/office/officeart/2005/8/layout/orgChart1"/>
    <dgm:cxn modelId="{C1A3AE99-7F11-422B-BEC9-EDE5F306F4A7}" type="presParOf" srcId="{CBBF4E91-8EDF-4CAF-A0ED-A8D6FD0AF955}" destId="{46811B74-2B83-4311-83D3-F5AC23B97B65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C679F-276E-4FBF-8027-80A72436A4DF}">
      <dsp:nvSpPr>
        <dsp:cNvPr id="0" name=""/>
        <dsp:cNvSpPr/>
      </dsp:nvSpPr>
      <dsp:spPr>
        <a:xfrm>
          <a:off x="5779872" y="710680"/>
          <a:ext cx="495237" cy="84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867"/>
              </a:lnTo>
              <a:lnTo>
                <a:pt x="495237" y="845867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7F8EE2-628E-4F9E-B979-4F3C46902BCB}">
      <dsp:nvSpPr>
        <dsp:cNvPr id="0" name=""/>
        <dsp:cNvSpPr/>
      </dsp:nvSpPr>
      <dsp:spPr>
        <a:xfrm>
          <a:off x="7913771" y="4919131"/>
          <a:ext cx="91440" cy="297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14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62A14D-5FEE-40EC-9574-386DA489890F}">
      <dsp:nvSpPr>
        <dsp:cNvPr id="0" name=""/>
        <dsp:cNvSpPr/>
      </dsp:nvSpPr>
      <dsp:spPr>
        <a:xfrm>
          <a:off x="7913771" y="3912235"/>
          <a:ext cx="91440" cy="297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14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4C1730-2EEC-4EE4-A147-3CC1BE3B6736}">
      <dsp:nvSpPr>
        <dsp:cNvPr id="0" name=""/>
        <dsp:cNvSpPr/>
      </dsp:nvSpPr>
      <dsp:spPr>
        <a:xfrm>
          <a:off x="5779872" y="2905338"/>
          <a:ext cx="2179618" cy="29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07"/>
              </a:lnTo>
              <a:lnTo>
                <a:pt x="2179618" y="148907"/>
              </a:lnTo>
              <a:lnTo>
                <a:pt x="2179618" y="297814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CDCA9B-FF0D-4677-997C-5FCF7ABD07D0}">
      <dsp:nvSpPr>
        <dsp:cNvPr id="0" name=""/>
        <dsp:cNvSpPr/>
      </dsp:nvSpPr>
      <dsp:spPr>
        <a:xfrm>
          <a:off x="3554533" y="4919131"/>
          <a:ext cx="91440" cy="297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14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1D52B4-D5B8-472E-ABB5-C4F20E9DB146}">
      <dsp:nvSpPr>
        <dsp:cNvPr id="0" name=""/>
        <dsp:cNvSpPr/>
      </dsp:nvSpPr>
      <dsp:spPr>
        <a:xfrm>
          <a:off x="3554533" y="3912235"/>
          <a:ext cx="91440" cy="297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14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9CB40A-61CD-44E3-94CA-B07D57FE97A2}">
      <dsp:nvSpPr>
        <dsp:cNvPr id="0" name=""/>
        <dsp:cNvSpPr/>
      </dsp:nvSpPr>
      <dsp:spPr>
        <a:xfrm>
          <a:off x="3600253" y="2905338"/>
          <a:ext cx="2179618" cy="297814"/>
        </a:xfrm>
        <a:custGeom>
          <a:avLst/>
          <a:gdLst/>
          <a:ahLst/>
          <a:cxnLst/>
          <a:rect l="0" t="0" r="0" b="0"/>
          <a:pathLst>
            <a:path>
              <a:moveTo>
                <a:pt x="2179618" y="0"/>
              </a:moveTo>
              <a:lnTo>
                <a:pt x="2179618" y="148907"/>
              </a:lnTo>
              <a:lnTo>
                <a:pt x="0" y="148907"/>
              </a:lnTo>
              <a:lnTo>
                <a:pt x="0" y="297814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34D1CC-8E39-415F-8366-78A9F3655A10}">
      <dsp:nvSpPr>
        <dsp:cNvPr id="0" name=""/>
        <dsp:cNvSpPr/>
      </dsp:nvSpPr>
      <dsp:spPr>
        <a:xfrm>
          <a:off x="5734152" y="710680"/>
          <a:ext cx="91440" cy="1782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2937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952E7B-D613-40E9-818C-14C44B24E073}">
      <dsp:nvSpPr>
        <dsp:cNvPr id="0" name=""/>
        <dsp:cNvSpPr/>
      </dsp:nvSpPr>
      <dsp:spPr>
        <a:xfrm>
          <a:off x="4632975" y="1598"/>
          <a:ext cx="2293795" cy="70908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Assessed for eligibility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(n= 16,586)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632975" y="1598"/>
        <a:ext cx="2293795" cy="709082"/>
      </dsp:txXfrm>
    </dsp:sp>
    <dsp:sp modelId="{F41B392C-AC79-44F6-B6D6-B523D7A34D35}">
      <dsp:nvSpPr>
        <dsp:cNvPr id="0" name=""/>
        <dsp:cNvSpPr/>
      </dsp:nvSpPr>
      <dsp:spPr>
        <a:xfrm>
          <a:off x="3749161" y="2493617"/>
          <a:ext cx="4061423" cy="411721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Randomised (n= 15,068)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749161" y="2493617"/>
        <a:ext cx="4061423" cy="411721"/>
      </dsp:txXfrm>
    </dsp:sp>
    <dsp:sp modelId="{266E4FDD-B796-418F-AFCC-8511D8B4FFEA}">
      <dsp:nvSpPr>
        <dsp:cNvPr id="0" name=""/>
        <dsp:cNvSpPr/>
      </dsp:nvSpPr>
      <dsp:spPr>
        <a:xfrm>
          <a:off x="1569542" y="3203153"/>
          <a:ext cx="4061423" cy="70908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Allocated to TXA (n=7580)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Received allocated intervention (n=7580)</a:t>
          </a:r>
        </a:p>
      </dsp:txBody>
      <dsp:txXfrm>
        <a:off x="1569542" y="3203153"/>
        <a:ext cx="4061423" cy="709082"/>
      </dsp:txXfrm>
    </dsp:sp>
    <dsp:sp modelId="{47CCAF9B-E4AB-4C55-8849-0A66E3B72F2A}">
      <dsp:nvSpPr>
        <dsp:cNvPr id="0" name=""/>
        <dsp:cNvSpPr/>
      </dsp:nvSpPr>
      <dsp:spPr>
        <a:xfrm>
          <a:off x="1569542" y="4210049"/>
          <a:ext cx="4061423" cy="70908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No Follow-up (n=1)</a:t>
          </a:r>
          <a:r>
            <a:rPr lang="en-GB" sz="1400" kern="1200" baseline="30000" dirty="0">
              <a:solidFill>
                <a:schemeClr val="tx1"/>
              </a:solidFill>
            </a:rPr>
            <a:t> 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Trial treatment fully given(n=7579)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Trial treatment not fully given(n= 1)</a:t>
          </a:r>
        </a:p>
      </dsp:txBody>
      <dsp:txXfrm>
        <a:off x="1569542" y="4210049"/>
        <a:ext cx="4061423" cy="709082"/>
      </dsp:txXfrm>
    </dsp:sp>
    <dsp:sp modelId="{05A1A7D8-B910-4BB4-8624-E1EF139E299D}">
      <dsp:nvSpPr>
        <dsp:cNvPr id="0" name=""/>
        <dsp:cNvSpPr/>
      </dsp:nvSpPr>
      <dsp:spPr>
        <a:xfrm>
          <a:off x="1569542" y="5216946"/>
          <a:ext cx="4061423" cy="372310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Analysed for primary outcome (n=7579)</a:t>
          </a:r>
        </a:p>
      </dsp:txBody>
      <dsp:txXfrm>
        <a:off x="1569542" y="5216946"/>
        <a:ext cx="4061423" cy="372310"/>
      </dsp:txXfrm>
    </dsp:sp>
    <dsp:sp modelId="{62D7160A-C114-4866-BBF8-7DD66F8B6AC8}">
      <dsp:nvSpPr>
        <dsp:cNvPr id="0" name=""/>
        <dsp:cNvSpPr/>
      </dsp:nvSpPr>
      <dsp:spPr>
        <a:xfrm>
          <a:off x="5928780" y="3203153"/>
          <a:ext cx="4061423" cy="70908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Allocated to placebo (n=7488)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Received allocated intervention (n=7488)</a:t>
          </a:r>
          <a:r>
            <a:rPr lang="en-GB" sz="1400" kern="1200" baseline="30000" dirty="0">
              <a:solidFill>
                <a:schemeClr val="tx1"/>
              </a:solidFill>
            </a:rPr>
            <a:t>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928780" y="3203153"/>
        <a:ext cx="4061423" cy="709082"/>
      </dsp:txXfrm>
    </dsp:sp>
    <dsp:sp modelId="{3E11D35D-06D3-4979-BB43-F6D6BD7F286F}">
      <dsp:nvSpPr>
        <dsp:cNvPr id="0" name=""/>
        <dsp:cNvSpPr/>
      </dsp:nvSpPr>
      <dsp:spPr>
        <a:xfrm>
          <a:off x="5928780" y="4210049"/>
          <a:ext cx="4061423" cy="70908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No Follow-up (n=1)</a:t>
          </a:r>
          <a:r>
            <a:rPr lang="en-GB" sz="1400" kern="1200" baseline="30000" dirty="0">
              <a:solidFill>
                <a:schemeClr val="tx1"/>
              </a:solidFill>
            </a:rPr>
            <a:t> 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Trial treatment fully given(n=7482)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Trial treatment not fully given(n=6 )</a:t>
          </a:r>
        </a:p>
      </dsp:txBody>
      <dsp:txXfrm>
        <a:off x="5928780" y="4210049"/>
        <a:ext cx="4061423" cy="709082"/>
      </dsp:txXfrm>
    </dsp:sp>
    <dsp:sp modelId="{4B80DE95-065A-469E-A454-553AB6642F4D}">
      <dsp:nvSpPr>
        <dsp:cNvPr id="0" name=""/>
        <dsp:cNvSpPr/>
      </dsp:nvSpPr>
      <dsp:spPr>
        <a:xfrm>
          <a:off x="5928780" y="5216946"/>
          <a:ext cx="4061423" cy="372310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 Analysed for primary outcome (n=7487)</a:t>
          </a:r>
        </a:p>
      </dsp:txBody>
      <dsp:txXfrm>
        <a:off x="5928780" y="5216946"/>
        <a:ext cx="4061423" cy="372310"/>
      </dsp:txXfrm>
    </dsp:sp>
    <dsp:sp modelId="{6C57F3EC-F2F6-43E0-803B-D74B16083D4B}">
      <dsp:nvSpPr>
        <dsp:cNvPr id="0" name=""/>
        <dsp:cNvSpPr/>
      </dsp:nvSpPr>
      <dsp:spPr>
        <a:xfrm>
          <a:off x="6275109" y="962893"/>
          <a:ext cx="4556788" cy="1187308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 Excluded (n=1,518 )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>
              <a:solidFill>
                <a:schemeClr val="tx1"/>
              </a:solidFill>
            </a:rPr>
            <a:t>  - Not meeting inclusion criteria (n=1345)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>
              <a:solidFill>
                <a:schemeClr val="tx1"/>
              </a:solidFill>
            </a:rPr>
            <a:t>  - Declined to participate (n=13 )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>
              <a:solidFill>
                <a:schemeClr val="tx1"/>
              </a:solidFill>
            </a:rPr>
            <a:t>  - Other reasons (n= 160)</a:t>
          </a:r>
          <a:r>
            <a:rPr lang="en-GB" sz="1400" kern="1200" baseline="30000" dirty="0">
              <a:solidFill>
                <a:schemeClr val="tx1"/>
              </a:solidFill>
            </a:rPr>
            <a:t>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275109" y="962893"/>
        <a:ext cx="4556788" cy="118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0.2366</cdr:x>
      <cdr:y>0.12457</cdr:y>
    </cdr:from>
    <cdr:to>
      <cdr:x>1</cdr:x>
      <cdr:y>0.20704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5193" y="645817"/>
          <a:ext cx="7695927" cy="427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/>
            <a:t>Deaths by hours since randomisation in the WOMAN trial</a:t>
          </a:r>
        </a:p>
        <a:p xmlns:a="http://schemas.openxmlformats.org/drawingml/2006/main">
          <a:endParaRPr lang="en-GB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1E5D-B65F-40F0-845F-BAE19CAF23C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4968E-AA45-44BE-AF5A-98137AD66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2606-10A7-4E84-9A5F-6A662658A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5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>
          <a:extLst>
            <a:ext uri="{FF2B5EF4-FFF2-40B4-BE49-F238E27FC236}">
              <a16:creationId xmlns:a16="http://schemas.microsoft.com/office/drawing/2014/main" id="{3F46CED4-C020-5689-90FF-B200578C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>
            <a:extLst>
              <a:ext uri="{FF2B5EF4-FFF2-40B4-BE49-F238E27FC236}">
                <a16:creationId xmlns:a16="http://schemas.microsoft.com/office/drawing/2014/main" id="{9A25BE90-D694-382B-9314-F3E500B07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>
            <a:extLst>
              <a:ext uri="{FF2B5EF4-FFF2-40B4-BE49-F238E27FC236}">
                <a16:creationId xmlns:a16="http://schemas.microsoft.com/office/drawing/2014/main" id="{A9F798A8-D002-7D57-7CF8-465FC0D495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208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women with moderate and severe anaemia, giving tranexamic acid within 15 min of the umbilical cord being clamped did not reduce the risk of clinically diagnosed postpartum haemorrhage.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60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There were no adverse events related to the treatment and no treatment-related deaths.</a:t>
            </a:r>
            <a:endParaRPr b="1" dirty="0"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06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We also conducted a Systematic review and IPD meta-analysis to assess the effect of tranexamic acid on life-threatening bleeding and thrombosis.</a:t>
            </a:r>
          </a:p>
          <a:p>
            <a:pPr algn="just"/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Individual patient data from high-quality trials involving at least 500 women.</a:t>
            </a:r>
          </a:p>
          <a:p>
            <a:pPr algn="just"/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analysis included data from 54 404 women from five high-quality trials of tranexamic acid: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WOMAN and WOMAN-2 Trials, which recruited in low- and middle-income countries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TRAAP, TRAAP-2 and TXA-MFMU trials, which recruited women in high-income countries (France or USA)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342900" lvl="0" indent="-342900" algn="just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have also been published in the Lancet Journal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4968E-AA45-44BE-AF5A-98137AD664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0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49D52-D000-6995-DD09-A4E79A32A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A8B0C-83ED-A82A-90B1-72AE832AE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1C975-DF9F-77C0-9CF2-1A880FDD9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/>
              <a:t>The analysis showed that: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Shaker 2 Lancet"/>
              </a:rPr>
              <a:t>Tranexamic acid reduced life-threatening bleeding in women giving birth, regardless of the underlying risk, the type of birth, the presence of moderate or severe anaemia, or whether a diagnosis of postpartum haemorrhage had been made. </a:t>
            </a:r>
            <a:endParaRPr lang="en-GB" sz="2400" b="0" i="0" u="none" strike="noStrike" baseline="0" dirty="0">
              <a:solidFill>
                <a:srgbClr val="211D1E"/>
              </a:solidFill>
              <a:latin typeface="Shaker 2 Lancet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C60E5-B284-A554-2E0C-4EA392652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4968E-AA45-44BE-AF5A-98137AD664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5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was no evidence that tranexamic acid increases the risk of thrombosis.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Clinicians should consider giving tranexamic acid to women at high risk of death, before a diagnosis of postpartum haemorrhage is made.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4968E-AA45-44BE-AF5A-98137AD664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8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>
          <a:extLst>
            <a:ext uri="{FF2B5EF4-FFF2-40B4-BE49-F238E27FC236}">
              <a16:creationId xmlns:a16="http://schemas.microsoft.com/office/drawing/2014/main" id="{92A6C886-2EBE-75A4-C8DA-256D3A8D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>
            <a:extLst>
              <a:ext uri="{FF2B5EF4-FFF2-40B4-BE49-F238E27FC236}">
                <a16:creationId xmlns:a16="http://schemas.microsoft.com/office/drawing/2014/main" id="{112D7710-8D5F-38D7-5A14-B7A7A7B427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367" name="Shape 367">
            <a:extLst>
              <a:ext uri="{FF2B5EF4-FFF2-40B4-BE49-F238E27FC236}">
                <a16:creationId xmlns:a16="http://schemas.microsoft.com/office/drawing/2014/main" id="{E5FE2837-1D5E-4140-5941-86ADFD3CBD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95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62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07076D2F-F307-A887-6CF3-1465E3FD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>
            <a:extLst>
              <a:ext uri="{FF2B5EF4-FFF2-40B4-BE49-F238E27FC236}">
                <a16:creationId xmlns:a16="http://schemas.microsoft.com/office/drawing/2014/main" id="{11515FDE-62E3-2575-6708-2AD3D7B668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Most PPH deaths occur in the first few hours after giving birth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1" name="Shape 401">
            <a:extLst>
              <a:ext uri="{FF2B5EF4-FFF2-40B4-BE49-F238E27FC236}">
                <a16:creationId xmlns:a16="http://schemas.microsoft.com/office/drawing/2014/main" id="{B57AB9D9-A126-B969-7609-725C6B26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10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7333A9D-6C1D-4C86-83FB-B378DC5AC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</p:spPr>
        <p:txBody>
          <a:bodyPr lIns="93064" tIns="46531" rIns="93064" bIns="4653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72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083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4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15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7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59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31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E3AA76-7057-4590-83C6-AEFA9B1C8BB2}" type="slidenum"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EFEEF76-8938-4649-A94C-155C4C300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C50DAD9C-804F-47D8-95B9-D00DF7020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4" tIns="46531" rIns="93064" bIns="46531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2606-10A7-4E84-9A5F-6A662658A9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FF53-C146-1ABC-C557-F2B33DA4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7DB2C-6975-1E9D-1810-0AE8D50E1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34A7C-87F3-6131-43DA-58B79B1A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0839D-7D3A-47D6-3E5B-135592087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2606-10A7-4E84-9A5F-6A662658A9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4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944B-C2B0-14FD-8A4B-C38885DC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89CDE-FE01-76E8-1EB8-46E965823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BDA91-260F-77B0-3777-8B71C1FC2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03050-F0A6-EA71-A732-4AD3D6E6F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2606-10A7-4E84-9A5F-6A662658A9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704C-3F50-5413-79BA-16D0B836B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44454-1031-E36C-30F0-FB2F7F9A0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986FC-2152-6ED8-6A3F-A568A3E71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DED37-B947-CB94-92AF-55D67F369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2606-10A7-4E84-9A5F-6A662658A9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7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350E-F1B9-DC97-819B-8E350244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6E6EC-40C1-990F-E69A-D4972CE1B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F9366-F6FF-B96F-6B75-1E03E1A7D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F2B8-A6D9-A11E-55CF-A6BD5840F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2606-10A7-4E84-9A5F-6A662658A9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8173-B6AB-48A5-94EC-5036A429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9F0BD-75DA-4957-A3FB-E039215B4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A9A2-308A-41E3-83DA-FC57F1AC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69506-04A3-4A42-A7CE-0DEF162D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A7D33-E426-4E1F-84A3-26091D2D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FE8F-9889-4567-85FA-DDA99BB7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2AD1F-8606-435E-97C1-02302CA82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8ED63-2F90-4D03-8179-5C2D529B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FF81E-8EF9-4117-9439-15AB82EF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B2758-5580-4407-A929-1C0F7A95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0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5B041-71E0-41B1-BB08-32E2554C3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0C36F-C65A-4DFB-A57A-ED3E02360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3F50A-0D31-4130-B891-6A73C9CA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E523-8C76-43FD-997E-29BC4B20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A223D-8836-40E8-B10D-B0BC328E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7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1F11-9766-82E8-750D-2D6EF2F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25257-6508-5298-C9E1-96D2614A6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3FE3-E763-33EE-6FF9-75EA9C10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50B61-6635-202E-A352-B80B8DC9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7619F-3766-C27C-AD9B-B52B2579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2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23D3-4D2B-5FD1-E5E7-18F2F21A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30A4-FA50-9BA0-A30F-0DF460E3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46B3-CCD9-8F64-D252-C3718527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CCE8-A602-D293-C2D4-1E0F55B1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CC71-F6AD-2A52-DC8D-16AAB73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6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E7FC-4509-4272-F9B5-AB4F20DF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66D8-7B77-9FC4-9BC5-5C8BE480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85357-1C91-8FBD-C66E-4F784975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A4AB-67FB-C35E-04B1-9313E2E8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D750-0F3D-1069-441D-9EBEBEF0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9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CFD3-8E29-9458-F281-03D2E14F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6C98-D8F1-4A3E-B1A8-EE7073829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ED01C-8092-FE27-23D7-0647D53B7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38019-676A-D98F-EDC3-935B8CB3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7E02C-9BDB-9DFC-9B27-D8FBCF86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F3CC4-5732-965A-FEAF-4577C5E9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0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AAAB-CEC5-8FEC-FD60-060C5400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77E78-6CBC-5ED7-F9DD-2C88F923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8CC39-B597-ACB3-E332-FF4DD8D4D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22DF9-1E66-3725-C4B8-358A8B454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8B199-3A5F-A445-1793-C0EBACE1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79658-9716-B351-937D-7BCBA862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35E77-02E1-5FBD-6277-AB42DD09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F700D-6647-2CBC-03CA-C39EC493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5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174A-579B-18C1-4526-0CCA69B1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895CE-E7B7-21D1-2BBD-F23D1B0A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42AEF-D611-A909-6CD1-4CDC239A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C6A-C543-2AD3-26E3-BBDA79A9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1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38956-11EB-B7D5-5B26-3BD8E8A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A3CAB-2F62-A538-29DD-14D8FE9F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A9EA4-4BF7-EF06-36EA-18BA6D08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E560-27B0-0022-016C-DEAB9B48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8B46-98E7-3C9B-77F4-E6C9A180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A1CDB-0FFF-D889-B4A6-397F7374E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4E42C-751A-E197-840B-309487A7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40CE6-08D1-C706-91CD-62C2C348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11472-4ACF-BB2F-37FB-E83E5245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5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86CC-54C1-41AB-91F8-60B57DCA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AABB-DEE9-4B92-A4DF-B05AA418C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62D6-EE56-44B8-A13B-D40C337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912F6-67DE-4825-914A-D414A745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B5E7-EC04-4EA9-8D3A-FAA3102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5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A8D9-D7A0-7700-D540-751F8184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9D2B8-4273-7D90-0CEF-3E29F264D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AC6A9-0A88-A175-AD5F-C519EC6B6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DD339-62DF-DCF7-6F9E-DB90351B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D6A8C-9C54-9005-07BC-EF23BD87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8DA0D-75F6-489F-4986-3D667702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0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2EBA-C367-16BD-194C-6BD9C758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8989A-10C0-98DF-8803-7A643CAF0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A390C-7F45-FC5C-14E0-2D29685F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5D58F-BCA4-5DC1-B78A-F8654272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0C0C-633E-B297-A022-24C248DB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17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9769B-4F53-2149-D440-12922AF19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E351F-BCB7-2632-4FC0-B2DE9DA26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3A950-A6B7-0EE4-137F-E3902D38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BF29E-C8C2-4085-E78C-7E073897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F45D8-8C12-F669-1083-D7F09E35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52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1801A0-D95B-41E0-9B6D-0EE449F9E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18A94-98B4-4AB1-AB60-FEA3BFED8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2FD43A-94FB-460F-9E46-442CBE552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506B-281A-442C-8367-F4BD527992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57902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68AEA-FBF1-4A5C-8910-A4ED491F9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AF63E9-A488-4ADF-818D-FD9039C6C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641FB-82F3-4601-B957-F8FE8F37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81D4-7E58-435F-8E52-F0C66F925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005096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FEF9A-F7C9-48A4-9E92-50B475285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23146F-5275-4B72-8A10-620BC86C9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50C5C-07B6-4D52-925F-CC577CC02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69BF-9FB8-4144-AE73-57BE0A5132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153806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4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4793A-D976-45CA-9E04-7B2E29BB8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BF6EB-1525-4D71-AF04-63145BCDD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C3304-11DC-4872-B21F-E2359D5BD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67E7-897E-4D22-A489-432EA61E25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54847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4D45F7-6C6A-4931-B7CD-2402F32DC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385C1B-9F76-4984-8291-D0D642884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D3726B-D2E3-4509-A3A8-9B0BED79C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C451A-8C7E-481C-BB28-B4F0983F40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80844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8DA40B-124F-4DDE-B52E-9888DE096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673ACC-8365-4E9D-B975-06F1CE97C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CFD1D0-4C1F-4862-8E3A-3047CCD02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C303-ECE9-4978-A109-3473CF4118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43887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6B336F-FF85-452C-97B0-557599683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523263-ABF6-4932-88C1-397F2FEFE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D5E0EA-22B6-4E5B-8C33-746F699ED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D448-352A-408B-9FF9-2D696C19EE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20912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F9D-C571-4BD6-B67B-AD70016F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2CFF-47A2-49EA-A025-9AF7EE16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168D-618E-43AC-9AC6-257E83F2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C4D0-B0E9-4012-9196-6D5E25A9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C7A1-CE56-4580-B0EC-C84F9D18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1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3"/>
            <a:ext cx="6814726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C5462-C8A3-4516-87AA-8794A0CC6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3CA4E-0390-4EDE-A2F3-BF836E986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42E8D-4E41-4239-8C5E-AF8A385E3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6DBC-234F-4476-8E4F-0B6EFB7628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612218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CE753-EA1B-4DFB-88FA-1953A12E2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B85D9-72B7-41C0-8D07-C338CA6D8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FE7F4-3AB6-4F23-B35C-C871FE6D7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5EE5-2136-4D77-8871-C1421C276E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441027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F8DDBC-E3DF-4666-8292-126076B51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8D965-44D2-4455-BCE9-1B3B5C1C2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94CAFC-9A11-40E3-92C5-ED59254C8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B525-4FBE-44ED-B757-0CDDE256C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911269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41AD70-98DA-49D7-9144-83B8C88DB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7FE8B8-4AFF-4EE1-970A-498E7CF43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66B86-882E-4ED4-A6D1-90558948B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7E80-832B-4695-B879-FB19153301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467346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2AE33B-EE74-4EC6-A793-563D515CE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CA0DE6-87A7-41B3-8B89-D83D9331C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E52AD-9574-4CEF-A07D-AFF57203D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4EFB-D880-44BD-9C15-937254187A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3763176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5ED7F-A1F4-47AC-BF74-306EB3799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867F1E-79F0-4FDD-9E02-6E68FA288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28FE2-0D5D-4F8D-886A-E00D4257B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39A0-55DF-4955-BDE0-F0B17CF292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8309176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2" y="1981200"/>
            <a:ext cx="5091289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314" y="1981200"/>
            <a:ext cx="509128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695B7-CCC7-4A3A-BB84-984C51740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2D7F5-E26C-441C-9FC8-1E7D54185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6BBEF-CB84-4437-81C2-57AE87503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20C3-EAB4-4B2D-8CE2-7CA9BDFCA4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84610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71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96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6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A9CD-4E13-4F13-84F8-5042D62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0025-BCEF-4E63-BCD4-DD2FBE225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BC9F7-A83D-415D-B3CD-9D37A73E0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7F33-063C-4078-9373-BE4BDA10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FE4AD-39AA-4A1F-8978-94F01D00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45ADF-1E4E-4B13-9788-D3D1C2AF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38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97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81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85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71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20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34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3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7A6A-ACDD-465E-AA9A-A00F3C2E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0A829-21E5-44D1-B6C1-CE145981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C5274-509B-4375-85B8-78EDA0E1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88124-0EFC-43C6-95CD-3D03A0741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4D492-D717-48E4-AA3B-9BB6CF559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4D77F-A140-418C-80D7-5067B1B0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930B6-42B4-4858-B069-DE29A3BB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D7AD7-26F8-4667-9A13-4C859852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0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5205-BF02-4A8E-A1C7-224F84F4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8EB54-5A2B-4436-84DA-7E548658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03351-223A-4DE6-95D4-E50EA7D4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2CE5F-2564-4720-8408-A1896DA4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E687F-D48F-4523-A928-DF5FA74F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ACEAA-1DAC-4C5B-82AC-2AC02D78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8F4B8-D3E0-4010-94D5-93D743A1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1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716A-0FF0-4BC6-A569-F9F8D246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D7CD-BE48-44D0-952E-410FC7B9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9AF90-9B14-4187-818A-C94CBD41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CD635-9ABC-49EE-939C-363F1C66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A20C8-4088-4176-9F51-C79C0858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951C1-E872-43DD-BC68-589954C1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84CA-AFFD-4B2A-8E58-FF19EF30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C887D-B5F4-4E84-956B-D5693F984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11D9D-1B21-4147-8875-E7639F7FA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F9570-83F1-4221-85C3-A415DFBA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E9504-F8A7-4F9D-974E-9D72D087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472A8-A164-4AB9-A28F-EA7F7519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CE2B4-1A6B-4E94-B2A5-D9B3F47E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68C9B-E6CA-4D9C-BF65-3E9ADF934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77E8-2313-4430-AFA5-1A40FB32F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31B1-6735-4628-87C0-F664B4487426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DFD6E-D7AB-4ACD-87B7-01BE17EC2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A0BC2-1D5F-46CA-B5F0-0A08BFA02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5A45-67ED-4630-BA91-C64548B9244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20C45-2B30-A2AB-3DAC-A18E21FB93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" y="6441597"/>
            <a:ext cx="816475" cy="4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A16E1-E2F7-F2E8-FB0B-B48ECED95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3993" t="25474" r="33682" b="54455"/>
          <a:stretch/>
        </p:blipFill>
        <p:spPr>
          <a:xfrm>
            <a:off x="11353800" y="6441597"/>
            <a:ext cx="816475" cy="3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D2299-9A91-9BAF-6BE1-25DBDA54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A9C2F-72C6-03BA-BA85-6BA8B1D7E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051E-2F69-11BC-D71D-55EAF8ECB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2C5EF3-F9FC-4FC3-BACA-14C16A2BEA6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D1BBA-EAE8-A0F9-EFF2-5BDAE5296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8591-0E4F-FD54-D3D2-CA224A228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0A47BD-3F27-4063-91A5-8D148A93E53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8516C-138D-DAE1-F9E7-9662BED5EB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" y="6441597"/>
            <a:ext cx="816475" cy="4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52B2EC-5716-5D53-5491-B85843891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3993" t="25474" r="33682" b="54455"/>
          <a:stretch/>
        </p:blipFill>
        <p:spPr>
          <a:xfrm>
            <a:off x="11353800" y="6441597"/>
            <a:ext cx="816475" cy="3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94C198-A557-4D90-824B-8BE58DFC8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09C13EB-6684-4362-93F5-072C47EEE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C80421-6B3E-4AEA-A99C-0364B86DF6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5CEC36-5F52-46DE-B8E8-679BBC3C86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E3CC02-B1A5-46BB-9876-046BE87811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D9D49-6A4B-4060-A453-E90A6251A1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5B265-7D92-9ADB-705F-4465DB851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" y="6441597"/>
            <a:ext cx="816475" cy="416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F9A994-8C95-8C70-5DAB-13D12758E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43993" t="25474" r="33682" b="54455"/>
          <a:stretch/>
        </p:blipFill>
        <p:spPr>
          <a:xfrm>
            <a:off x="11353800" y="6441597"/>
            <a:ext cx="816475" cy="3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0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•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•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•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•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D1B5-C1BF-436E-A4C0-9CAD090ECF1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3728-AEB9-4A03-A5FC-90AA45BC96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4634E-3A53-9934-B69B-A2C4871B2D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" y="6441597"/>
            <a:ext cx="816475" cy="41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BC7AC-B498-4C23-0992-EDE84DF58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3993" t="25474" r="33682" b="54455"/>
          <a:stretch/>
        </p:blipFill>
        <p:spPr>
          <a:xfrm>
            <a:off x="11353800" y="6441597"/>
            <a:ext cx="816475" cy="3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woman2@Lshtm.ac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6D9F4F-DC4F-8707-F96D-9110ED91A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261268"/>
            <a:ext cx="9144000" cy="1153160"/>
          </a:xfrm>
        </p:spPr>
        <p:txBody>
          <a:bodyPr>
            <a:noAutofit/>
          </a:bodyPr>
          <a:lstStyle/>
          <a:p>
            <a:r>
              <a:rPr lang="en-US" sz="2400" b="1" dirty="0"/>
              <a:t>Tranexamic acid for the prevention of postpartum bleeding in women with moderate and severe anaemia: an international, randomised, double-blind, placebo-controlled trial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i="1" dirty="0"/>
              <a:t>The WOMAN-2 Trial Collaborators</a:t>
            </a:r>
            <a:endParaRPr lang="en-GB" sz="2400" b="1" i="1" dirty="0"/>
          </a:p>
        </p:txBody>
      </p:sp>
      <p:pic>
        <p:nvPicPr>
          <p:cNvPr id="7" name="Picture 6" descr="A logo for a pregnant person&#10;&#10;Description automatically generated">
            <a:extLst>
              <a:ext uri="{FF2B5EF4-FFF2-40B4-BE49-F238E27FC236}">
                <a16:creationId xmlns:a16="http://schemas.microsoft.com/office/drawing/2014/main" id="{5119F4E2-3BBE-35FF-3BB1-B13362A1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6" y="443572"/>
            <a:ext cx="9352547" cy="40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>
          <a:extLst>
            <a:ext uri="{FF2B5EF4-FFF2-40B4-BE49-F238E27FC236}">
              <a16:creationId xmlns:a16="http://schemas.microsoft.com/office/drawing/2014/main" id="{1E439FA7-03B3-6AAF-89EC-58586E0E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2E5C328-268E-B513-9DB6-B9134AE102CD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369" name="Shape 369">
              <a:extLst>
                <a:ext uri="{FF2B5EF4-FFF2-40B4-BE49-F238E27FC236}">
                  <a16:creationId xmlns:a16="http://schemas.microsoft.com/office/drawing/2014/main" id="{50452E18-6EDE-E6F8-4801-42EC8C5FCE1C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 typeface="Calibri"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Baseline characteristics</a:t>
              </a:r>
            </a:p>
          </p:txBody>
        </p:sp>
        <p:cxnSp>
          <p:nvCxnSpPr>
            <p:cNvPr id="4" name="Shape 105">
              <a:extLst>
                <a:ext uri="{FF2B5EF4-FFF2-40B4-BE49-F238E27FC236}">
                  <a16:creationId xmlns:a16="http://schemas.microsoft.com/office/drawing/2014/main" id="{B0F21348-E4BA-1529-FC05-B9D842CEAED8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18C092C-B932-69F1-783A-C815A078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96" y="1228418"/>
            <a:ext cx="5158103" cy="50169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7EAF1D0-1835-0EAD-D2D3-BF9850419955}"/>
              </a:ext>
            </a:extLst>
          </p:cNvPr>
          <p:cNvGrpSpPr/>
          <p:nvPr/>
        </p:nvGrpSpPr>
        <p:grpSpPr>
          <a:xfrm>
            <a:off x="6090020" y="1228417"/>
            <a:ext cx="4808352" cy="5016933"/>
            <a:chOff x="6090020" y="1228418"/>
            <a:chExt cx="4525007" cy="47299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D12434-7966-A462-8971-D3087838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8533"/>
            <a:stretch/>
          </p:blipFill>
          <p:spPr>
            <a:xfrm>
              <a:off x="6090020" y="1228418"/>
              <a:ext cx="4525006" cy="5046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7A58B7-1107-BC54-2EA7-BC850D45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0021" y="1733107"/>
              <a:ext cx="4525006" cy="422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96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A1D136-0732-4EDA-9184-6F3BBF5846E7}"/>
              </a:ext>
            </a:extLst>
          </p:cNvPr>
          <p:cNvGrpSpPr/>
          <p:nvPr/>
        </p:nvGrpSpPr>
        <p:grpSpPr>
          <a:xfrm>
            <a:off x="237848" y="2052476"/>
            <a:ext cx="11202281" cy="3315538"/>
            <a:chOff x="261912" y="1458918"/>
            <a:chExt cx="11202281" cy="33155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CD6665-5EAA-5B44-AB3D-67F5B0142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041" b="50555"/>
            <a:stretch/>
          </p:blipFill>
          <p:spPr>
            <a:xfrm>
              <a:off x="4211272" y="1458918"/>
              <a:ext cx="7252921" cy="33155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122EE6-B439-4CF4-8B4F-E71AFBAFD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912" y="1458918"/>
              <a:ext cx="3597549" cy="331553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045C080-0576-4AC7-9A94-71947DDCD317}"/>
              </a:ext>
            </a:extLst>
          </p:cNvPr>
          <p:cNvSpPr/>
          <p:nvPr/>
        </p:nvSpPr>
        <p:spPr>
          <a:xfrm>
            <a:off x="237848" y="1748589"/>
            <a:ext cx="3949360" cy="369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156F77-257A-2DAA-A617-F5A9B6A977A1}"/>
              </a:ext>
            </a:extLst>
          </p:cNvPr>
          <p:cNvGrpSpPr/>
          <p:nvPr/>
        </p:nvGrpSpPr>
        <p:grpSpPr>
          <a:xfrm>
            <a:off x="-12000" y="0"/>
            <a:ext cx="12204000" cy="828000"/>
            <a:chOff x="-11980" y="-1"/>
            <a:chExt cx="12204000" cy="828000"/>
          </a:xfrm>
          <a:noFill/>
        </p:grpSpPr>
        <p:sp>
          <p:nvSpPr>
            <p:cNvPr id="4" name="Shape 369">
              <a:extLst>
                <a:ext uri="{FF2B5EF4-FFF2-40B4-BE49-F238E27FC236}">
                  <a16:creationId xmlns:a16="http://schemas.microsoft.com/office/drawing/2014/main" id="{9E64CD0C-700C-E032-C6EC-5C0E46B02B27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3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 characteristics by maternal haemoglobin concentration</a:t>
              </a:r>
            </a:p>
          </p:txBody>
        </p:sp>
        <p:cxnSp>
          <p:nvCxnSpPr>
            <p:cNvPr id="6" name="Shape 105">
              <a:extLst>
                <a:ext uri="{FF2B5EF4-FFF2-40B4-BE49-F238E27FC236}">
                  <a16:creationId xmlns:a16="http://schemas.microsoft.com/office/drawing/2014/main" id="{57CBABC9-D035-91DB-B647-7D7EB60E3BD6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278386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3CF829-F202-F742-BBD1-32AE52C4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90" y="1530886"/>
            <a:ext cx="5212080" cy="52120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9D163B-E8F7-0FCC-D729-5FE78B5E3C2A}"/>
              </a:ext>
            </a:extLst>
          </p:cNvPr>
          <p:cNvGrpSpPr/>
          <p:nvPr/>
        </p:nvGrpSpPr>
        <p:grpSpPr>
          <a:xfrm>
            <a:off x="-12000" y="0"/>
            <a:ext cx="12204000" cy="828000"/>
            <a:chOff x="-11980" y="-1"/>
            <a:chExt cx="12204000" cy="828000"/>
          </a:xfrm>
          <a:noFill/>
        </p:grpSpPr>
        <p:sp>
          <p:nvSpPr>
            <p:cNvPr id="5" name="Shape 369">
              <a:extLst>
                <a:ext uri="{FF2B5EF4-FFF2-40B4-BE49-F238E27FC236}">
                  <a16:creationId xmlns:a16="http://schemas.microsoft.com/office/drawing/2014/main" id="{7A0979CB-EE12-80C3-774D-E6A44F6801E2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3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Women with anaemia bleed faster and decompensate sooner</a:t>
              </a:r>
            </a:p>
          </p:txBody>
        </p:sp>
        <p:cxnSp>
          <p:nvCxnSpPr>
            <p:cNvPr id="6" name="Shape 105">
              <a:extLst>
                <a:ext uri="{FF2B5EF4-FFF2-40B4-BE49-F238E27FC236}">
                  <a16:creationId xmlns:a16="http://schemas.microsoft.com/office/drawing/2014/main" id="{F59D7786-F720-6475-02A0-BB46215E04CA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124674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369" name="Shape 36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TXA in women with moderate &amp; severe anaemia</a:t>
              </a: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B4DC1C-93B6-A59C-3EA0-4C46FB65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65" y="1405554"/>
            <a:ext cx="9320510" cy="5219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3F510-369E-1945-1417-8A763F03E39D}"/>
              </a:ext>
            </a:extLst>
          </p:cNvPr>
          <p:cNvSpPr txBox="1"/>
          <p:nvPr/>
        </p:nvSpPr>
        <p:spPr>
          <a:xfrm>
            <a:off x="3829977" y="962888"/>
            <a:ext cx="45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is clinically diagnosed postpartum haemorrhage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5A127-403F-9D76-99E0-C73ADF715F27}"/>
              </a:ext>
            </a:extLst>
          </p:cNvPr>
          <p:cNvSpPr txBox="1"/>
          <p:nvPr/>
        </p:nvSpPr>
        <p:spPr>
          <a:xfrm>
            <a:off x="751021" y="6579680"/>
            <a:ext cx="61579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Lancet 2024; 404: 1645-56 </a:t>
            </a:r>
            <a:endParaRPr lang="en-GB" sz="11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5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369" name="Shape 36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TXA in women with moderate &amp; severe anaemia</a:t>
              </a: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D6CCF47-5961-2A22-6FC0-68FE999C04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027" y="1217958"/>
            <a:ext cx="11479946" cy="5087586"/>
          </a:xfrm>
          <a:prstGeom prst="rect">
            <a:avLst/>
          </a:prstGeom>
          <a:solidFill>
            <a:srgbClr val="EBCFC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C456F17-80C3-D16D-2527-44CD713991E9}"/>
              </a:ext>
            </a:extLst>
          </p:cNvPr>
          <p:cNvGraphicFramePr>
            <a:graphicFrameLocks/>
          </p:cNvGraphicFramePr>
          <p:nvPr/>
        </p:nvGraphicFramePr>
        <p:xfrm>
          <a:off x="673231" y="1446675"/>
          <a:ext cx="10832805" cy="4646144"/>
        </p:xfrm>
        <a:graphic>
          <a:graphicData uri="http://schemas.openxmlformats.org/drawingml/2006/table">
            <a:tbl>
              <a:tblPr/>
              <a:tblGrid>
                <a:gridCol w="3893900">
                  <a:extLst>
                    <a:ext uri="{9D8B030D-6E8A-4147-A177-3AD203B41FA5}">
                      <a16:colId xmlns:a16="http://schemas.microsoft.com/office/drawing/2014/main" val="4183463830"/>
                    </a:ext>
                  </a:extLst>
                </a:gridCol>
                <a:gridCol w="1416753">
                  <a:extLst>
                    <a:ext uri="{9D8B030D-6E8A-4147-A177-3AD203B41FA5}">
                      <a16:colId xmlns:a16="http://schemas.microsoft.com/office/drawing/2014/main" val="3369109482"/>
                    </a:ext>
                  </a:extLst>
                </a:gridCol>
                <a:gridCol w="1416753">
                  <a:extLst>
                    <a:ext uri="{9D8B030D-6E8A-4147-A177-3AD203B41FA5}">
                      <a16:colId xmlns:a16="http://schemas.microsoft.com/office/drawing/2014/main" val="484638525"/>
                    </a:ext>
                  </a:extLst>
                </a:gridCol>
                <a:gridCol w="1031420">
                  <a:extLst>
                    <a:ext uri="{9D8B030D-6E8A-4147-A177-3AD203B41FA5}">
                      <a16:colId xmlns:a16="http://schemas.microsoft.com/office/drawing/2014/main" val="3850918213"/>
                    </a:ext>
                  </a:extLst>
                </a:gridCol>
                <a:gridCol w="1031420">
                  <a:extLst>
                    <a:ext uri="{9D8B030D-6E8A-4147-A177-3AD203B41FA5}">
                      <a16:colId xmlns:a16="http://schemas.microsoft.com/office/drawing/2014/main" val="2467057316"/>
                    </a:ext>
                  </a:extLst>
                </a:gridCol>
                <a:gridCol w="2042559">
                  <a:extLst>
                    <a:ext uri="{9D8B030D-6E8A-4147-A177-3AD203B41FA5}">
                      <a16:colId xmlns:a16="http://schemas.microsoft.com/office/drawing/2014/main" val="3826970564"/>
                    </a:ext>
                  </a:extLst>
                </a:gridCol>
              </a:tblGrid>
              <a:tr h="472864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Tranexamic acid </a:t>
                      </a:r>
                      <a:b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(n=7579)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Placebo </a:t>
                      </a:r>
                      <a:b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(n=7487)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CI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57171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blood loss (ml)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65024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Mean(SD)</a:t>
                      </a:r>
                    </a:p>
                  </a:txBody>
                  <a:tcPr marL="75996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309∙8 (193∙9)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310∙8 (191∙5)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-0∙95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(-7∙10-5∙21)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0∙76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57389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3552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Haemoglobin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(g/L)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48062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Mean(SD)</a:t>
                      </a:r>
                    </a:p>
                  </a:txBody>
                  <a:tcPr marL="75996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82∙2 (15∙5)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82∙1 (15∙7)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0∙12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(-0∙26-0∙50)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0∙54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85434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28330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 occlusive event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19974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 event</a:t>
                      </a:r>
                    </a:p>
                  </a:txBody>
                  <a:tcPr marL="75996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84990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41861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 or near miss death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45052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 death or near miss</a:t>
                      </a:r>
                    </a:p>
                  </a:txBody>
                  <a:tcPr marL="75996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(1∙6%)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(1∙8%)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0∙88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(0∙69-1∙12)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0∙30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86760"/>
                  </a:ext>
                </a:extLst>
              </a:tr>
              <a:tr h="236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96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29504"/>
                  </a:ext>
                </a:extLst>
              </a:tr>
              <a:tr h="17732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*corrected for the effect of blood transfusion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61960"/>
                  </a:ext>
                </a:extLst>
              </a:tr>
              <a:tr h="177324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**pulmonary embolism, deep vein thrombosis, stroke and myocardial infarction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165037"/>
                  </a:ext>
                </a:extLst>
              </a:tr>
              <a:tr h="494819">
                <a:tc gridSpan="6">
                  <a:txBody>
                    <a:bodyPr/>
                    <a:lstStyle/>
                    <a:p>
                      <a:pPr algn="just" fontAlgn="t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***Death from any cause or near-miss death from PPH. Near miss death for PPH is defined by the WHO as severe PPH (blood loss of 1000ml+), surgical intervention for bleeding (hysterectomy for bleeding, laparotomy, embolization, uterine compression sutures, arterial ligation), failure to form clots, transfusion of &gt;5 units, cardiovascular dysfunction (shock, cardiac arrest, continuous vasoactive drugs, severe hypoperfusion, severe acidosis, CPR), renal dysfunction diagnosed ( oliguria non-responsive to fluids or diuretics, dialysis for acute renal failure, severe acute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azotemia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44" marR="8444" marT="84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4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32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0BB670-145A-4625-93A1-DC07733142F2}"/>
              </a:ext>
            </a:extLst>
          </p:cNvPr>
          <p:cNvSpPr txBox="1"/>
          <p:nvPr/>
        </p:nvSpPr>
        <p:spPr>
          <a:xfrm>
            <a:off x="923705" y="6581001"/>
            <a:ext cx="9655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Lancet 2024; 404: 1657–67</a:t>
            </a:r>
            <a:endParaRPr lang="en-GB" sz="2000" b="1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AE6511-EE21-5B30-B8AE-D5EF744E70B9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1" name="Shape 369">
              <a:extLst>
                <a:ext uri="{FF2B5EF4-FFF2-40B4-BE49-F238E27FC236}">
                  <a16:creationId xmlns:a16="http://schemas.microsoft.com/office/drawing/2014/main" id="{7BCD6E3D-2C2F-CDCA-03BC-91B45CB9C5E0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Effect of TXA on life-threatening bleeding</a:t>
              </a:r>
            </a:p>
          </p:txBody>
        </p:sp>
        <p:cxnSp>
          <p:nvCxnSpPr>
            <p:cNvPr id="12" name="Shape 105">
              <a:extLst>
                <a:ext uri="{FF2B5EF4-FFF2-40B4-BE49-F238E27FC236}">
                  <a16:creationId xmlns:a16="http://schemas.microsoft.com/office/drawing/2014/main" id="{FCC730F8-64A7-3483-A3C9-ACB2647B089C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3D3398-F3CD-7C1D-CA5D-6F431123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491"/>
          <a:stretch/>
        </p:blipFill>
        <p:spPr>
          <a:xfrm>
            <a:off x="0" y="1625016"/>
            <a:ext cx="12192000" cy="30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18C1-9D95-8C30-7C00-520179CF5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9DFABC-CC08-D691-6B81-0CECE5183115}"/>
              </a:ext>
            </a:extLst>
          </p:cNvPr>
          <p:cNvGrpSpPr/>
          <p:nvPr/>
        </p:nvGrpSpPr>
        <p:grpSpPr>
          <a:xfrm>
            <a:off x="2633011" y="1011765"/>
            <a:ext cx="7074515" cy="5368687"/>
            <a:chOff x="2565181" y="748765"/>
            <a:chExt cx="8085403" cy="61264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CDA419-C116-433F-14E9-BB8DC270A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181" y="748765"/>
              <a:ext cx="7073100" cy="61264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ED4E21-A8E0-5F08-2AF5-D716FCE8AC8B}"/>
                </a:ext>
              </a:extLst>
            </p:cNvPr>
            <p:cNvSpPr txBox="1"/>
            <p:nvPr/>
          </p:nvSpPr>
          <p:spPr>
            <a:xfrm>
              <a:off x="9535887" y="5849457"/>
              <a:ext cx="11146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; p=0.008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381DDF-AEEA-4139-9A7E-2223BCA757CA}"/>
                </a:ext>
              </a:extLst>
            </p:cNvPr>
            <p:cNvSpPr/>
            <p:nvPr/>
          </p:nvSpPr>
          <p:spPr>
            <a:xfrm>
              <a:off x="3614056" y="1053737"/>
              <a:ext cx="148046" cy="191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586F9C-BB9C-0863-FC46-8B632E3D5E80}"/>
                </a:ext>
              </a:extLst>
            </p:cNvPr>
            <p:cNvSpPr/>
            <p:nvPr/>
          </p:nvSpPr>
          <p:spPr>
            <a:xfrm>
              <a:off x="3660579" y="1918408"/>
              <a:ext cx="148046" cy="191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15048E-8B12-EF0A-BB5E-A43BCFFC6762}"/>
              </a:ext>
            </a:extLst>
          </p:cNvPr>
          <p:cNvSpPr txBox="1"/>
          <p:nvPr/>
        </p:nvSpPr>
        <p:spPr>
          <a:xfrm>
            <a:off x="1095154" y="6411433"/>
            <a:ext cx="965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200" b="0" i="1" dirty="0">
                <a:solidFill>
                  <a:schemeClr val="bg1">
                    <a:lumMod val="50000"/>
                  </a:schemeClr>
                </a:solidFill>
                <a:effectLst/>
              </a:rPr>
              <a:t>death or surgical intervention for bleeding (laparotomy, embolization, uterine compression sutures, or arterial ligation) within 24 hours after birth.</a:t>
            </a:r>
          </a:p>
          <a:p>
            <a:endParaRPr lang="en-GB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6CBDF7-B3D2-1C0A-E061-63EEA55A717A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1" name="Shape 369">
              <a:extLst>
                <a:ext uri="{FF2B5EF4-FFF2-40B4-BE49-F238E27FC236}">
                  <a16:creationId xmlns:a16="http://schemas.microsoft.com/office/drawing/2014/main" id="{FC80C3EA-1226-A45C-D00C-2BD92615B9B5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Effect of TXA on life-threatening bleeding*</a:t>
              </a:r>
            </a:p>
          </p:txBody>
        </p:sp>
        <p:cxnSp>
          <p:nvCxnSpPr>
            <p:cNvPr id="12" name="Shape 105">
              <a:extLst>
                <a:ext uri="{FF2B5EF4-FFF2-40B4-BE49-F238E27FC236}">
                  <a16:creationId xmlns:a16="http://schemas.microsoft.com/office/drawing/2014/main" id="{B8518035-6D37-0F4A-D515-054FC4BE37DF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248170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32286C-F91E-4A6A-B5A6-E832B53751A1}"/>
              </a:ext>
            </a:extLst>
          </p:cNvPr>
          <p:cNvGrpSpPr/>
          <p:nvPr/>
        </p:nvGrpSpPr>
        <p:grpSpPr>
          <a:xfrm>
            <a:off x="2106932" y="961620"/>
            <a:ext cx="7978136" cy="5506292"/>
            <a:chOff x="2332116" y="763275"/>
            <a:chExt cx="8318468" cy="60350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871F03-123B-4955-9682-7B2299075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2116" y="763275"/>
              <a:ext cx="7541818" cy="60350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F31FA0-599A-42E1-9A9E-EA1538747759}"/>
                </a:ext>
              </a:extLst>
            </p:cNvPr>
            <p:cNvSpPr txBox="1"/>
            <p:nvPr/>
          </p:nvSpPr>
          <p:spPr>
            <a:xfrm>
              <a:off x="9535887" y="5608832"/>
              <a:ext cx="11146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; p=0.82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92A499-CECB-3B96-E412-563D0A40A465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7" name="Shape 369">
              <a:extLst>
                <a:ext uri="{FF2B5EF4-FFF2-40B4-BE49-F238E27FC236}">
                  <a16:creationId xmlns:a16="http://schemas.microsoft.com/office/drawing/2014/main" id="{1C0015A2-5AC0-2A9E-F629-704AD3AD2460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3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Effect of TXA on fatal or non-fatal thromboembolic events</a:t>
              </a:r>
            </a:p>
          </p:txBody>
        </p:sp>
        <p:cxnSp>
          <p:nvCxnSpPr>
            <p:cNvPr id="8" name="Shape 105">
              <a:extLst>
                <a:ext uri="{FF2B5EF4-FFF2-40B4-BE49-F238E27FC236}">
                  <a16:creationId xmlns:a16="http://schemas.microsoft.com/office/drawing/2014/main" id="{0D6DD7F2-2D49-F330-541D-CBF64F5AC3EE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132096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>
          <a:extLst>
            <a:ext uri="{FF2B5EF4-FFF2-40B4-BE49-F238E27FC236}">
              <a16:creationId xmlns:a16="http://schemas.microsoft.com/office/drawing/2014/main" id="{504C1515-B86F-44B8-4C81-CA997C47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BC65CC-4F9B-168A-85AD-E9150C6090B5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369" name="Shape 369">
              <a:extLst>
                <a:ext uri="{FF2B5EF4-FFF2-40B4-BE49-F238E27FC236}">
                  <a16:creationId xmlns:a16="http://schemas.microsoft.com/office/drawing/2014/main" id="{6CEB765E-F55D-7130-558A-BF6EA60C219B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Implications for obstetric care</a:t>
              </a:r>
            </a:p>
          </p:txBody>
        </p:sp>
        <p:cxnSp>
          <p:nvCxnSpPr>
            <p:cNvPr id="4" name="Shape 105">
              <a:extLst>
                <a:ext uri="{FF2B5EF4-FFF2-40B4-BE49-F238E27FC236}">
                  <a16:creationId xmlns:a16="http://schemas.microsoft.com/office/drawing/2014/main" id="{AE8D4EFF-AD68-F2EE-DF47-1D7F6A847450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4366A3-A4C7-0B9C-DFC8-B4393A7030C9}"/>
              </a:ext>
            </a:extLst>
          </p:cNvPr>
          <p:cNvSpPr txBox="1"/>
          <p:nvPr/>
        </p:nvSpPr>
        <p:spPr>
          <a:xfrm>
            <a:off x="573315" y="1457160"/>
            <a:ext cx="11033409" cy="460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Tranexamic acid did not prevent clinically diagnosed postpartum haemorrhage in women with moderate or severe anaemia</a:t>
            </a:r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No evidence of adverse effects </a:t>
            </a:r>
          </a:p>
          <a:p>
            <a:pPr>
              <a:spcBef>
                <a:spcPts val="480"/>
              </a:spcBef>
            </a:pPr>
            <a:endParaRPr lang="en-US" sz="2400" b="1" dirty="0"/>
          </a:p>
          <a:p>
            <a:pPr marL="342900" indent="-342900" algn="l" rtl="0" eaLnBrk="1" latinLnBrk="0" hangingPunct="1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effectLst/>
                <a:ea typeface="Open Sans" panose="020F0502020204030204" pitchFamily="34" charset="0"/>
                <a:cs typeface="Open Sans" panose="020F0502020204030204" pitchFamily="34" charset="0"/>
              </a:rPr>
              <a:t>Anaemia is a strong risk factor for life-threatening bleeding after birth. So, we must prevent and treat anaemia in women of childbearing age. </a:t>
            </a:r>
          </a:p>
          <a:p>
            <a:pPr algn="l" rtl="0" eaLnBrk="1" latinLnBrk="0" hangingPunct="1">
              <a:spcBef>
                <a:spcPts val="480"/>
              </a:spcBef>
              <a:spcAft>
                <a:spcPts val="0"/>
              </a:spcAft>
            </a:pPr>
            <a:endParaRPr lang="en-US" sz="2400" b="1" dirty="0">
              <a:effectLst/>
            </a:endParaRPr>
          </a:p>
          <a:p>
            <a:pPr marL="342900" indent="-342900" algn="l" rtl="0" eaLnBrk="1" latinLnBrk="0" hangingPunct="1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effectLst/>
                <a:ea typeface="Open Sans" panose="020F0502020204030204" pitchFamily="34" charset="0"/>
                <a:cs typeface="Open Sans" panose="020F0502020204030204" pitchFamily="34" charset="0"/>
              </a:rPr>
              <a:t>There is strong evidence that TXA reduces life-threatening bleeding. We must make sure that TXA is available for all women who need it. </a:t>
            </a:r>
          </a:p>
          <a:p>
            <a:pPr algn="l" rtl="0" eaLnBrk="1" latinLnBrk="0" hangingPunct="1">
              <a:spcBef>
                <a:spcPts val="480"/>
              </a:spcBef>
              <a:spcAft>
                <a:spcPts val="0"/>
              </a:spcAft>
            </a:pPr>
            <a:endParaRPr lang="en-US" sz="2400" b="1" kern="1200" dirty="0">
              <a:solidFill>
                <a:srgbClr val="000000"/>
              </a:solidFill>
              <a:effectLst/>
              <a:ea typeface="Open Sans" panose="020F0502020204030204" pitchFamily="34" charset="0"/>
              <a:cs typeface="Open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3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3C2A-3E85-AEB1-8797-313EB384B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264202-4F8A-BD99-493B-BDF97B1E2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2507065"/>
            <a:ext cx="7898714" cy="2022071"/>
          </a:xfrm>
          <a:prstGeom prst="rect">
            <a:avLst/>
          </a:prstGeom>
        </p:spPr>
      </p:pic>
      <p:pic>
        <p:nvPicPr>
          <p:cNvPr id="14" name="Picture 13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306CE6AF-C42D-B72E-F179-1D6B5795D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88" y="2089350"/>
            <a:ext cx="2857500" cy="2857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712901D-CB72-C094-58A7-3F9F145B98F1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4" name="Shape 369">
              <a:extLst>
                <a:ext uri="{FF2B5EF4-FFF2-40B4-BE49-F238E27FC236}">
                  <a16:creationId xmlns:a16="http://schemas.microsoft.com/office/drawing/2014/main" id="{91297C64-0867-CEF0-8B9D-EB32F88A2823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Funded by:</a:t>
              </a:r>
            </a:p>
          </p:txBody>
        </p:sp>
        <p:cxnSp>
          <p:nvCxnSpPr>
            <p:cNvPr id="5" name="Shape 105">
              <a:extLst>
                <a:ext uri="{FF2B5EF4-FFF2-40B4-BE49-F238E27FC236}">
                  <a16:creationId xmlns:a16="http://schemas.microsoft.com/office/drawing/2014/main" id="{275DCA95-ACC8-9811-C092-1A3ABC4008C3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10826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25" y="300037"/>
            <a:ext cx="10572750" cy="625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45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435" y="2723450"/>
            <a:ext cx="90011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000" dirty="0">
                <a:hlinkClick r:id="rId2"/>
              </a:rPr>
              <a:t>woman2@Lshtm.ac.uk</a:t>
            </a:r>
            <a:endParaRPr lang="en-GB" sz="2000" dirty="0"/>
          </a:p>
          <a:p>
            <a:pPr algn="ctr"/>
            <a:r>
              <a:rPr lang="en-GB" sz="2000" dirty="0"/>
              <a:t>woman2.Lshtm.ac.uk</a:t>
            </a:r>
          </a:p>
          <a:p>
            <a:pPr algn="ctr"/>
            <a:r>
              <a:rPr lang="en-GB" sz="2000" dirty="0"/>
              <a:t>https://www.lshtm.ac.uk/research/centres-projects-groups/the-woman-trials</a:t>
            </a:r>
          </a:p>
          <a:p>
            <a:endParaRPr lang="en-GB" sz="4000" b="1" dirty="0"/>
          </a:p>
        </p:txBody>
      </p:sp>
      <p:pic>
        <p:nvPicPr>
          <p:cNvPr id="8" name="Picture 7" descr="A logo for a pregnant person&#10;&#10;Description automatically generated">
            <a:extLst>
              <a:ext uri="{FF2B5EF4-FFF2-40B4-BE49-F238E27FC236}">
                <a16:creationId xmlns:a16="http://schemas.microsoft.com/office/drawing/2014/main" id="{5477AEAB-6846-8EF9-EC67-71E0FFD41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79" y="353785"/>
            <a:ext cx="7043235" cy="30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301FFB1E-2559-8531-746E-3B0FB5EA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1A2813-4467-1291-7ECA-E7B75C142F3A}"/>
              </a:ext>
            </a:extLst>
          </p:cNvPr>
          <p:cNvSpPr txBox="1"/>
          <p:nvPr/>
        </p:nvSpPr>
        <p:spPr>
          <a:xfrm>
            <a:off x="828293" y="6581001"/>
            <a:ext cx="1113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WOMAN Trial Collaborators. Lancet. 2017 ; 389 (10084): 2105-16.</a:t>
            </a:r>
          </a:p>
        </p:txBody>
      </p:sp>
      <p:sp>
        <p:nvSpPr>
          <p:cNvPr id="404" name="Shape 404">
            <a:extLst>
              <a:ext uri="{FF2B5EF4-FFF2-40B4-BE49-F238E27FC236}">
                <a16:creationId xmlns:a16="http://schemas.microsoft.com/office/drawing/2014/main" id="{6511BFAC-D263-6F01-B1A6-7531CFB0D42D}"/>
              </a:ext>
            </a:extLst>
          </p:cNvPr>
          <p:cNvSpPr txBox="1"/>
          <p:nvPr/>
        </p:nvSpPr>
        <p:spPr>
          <a:xfrm>
            <a:off x="4492299" y="5976333"/>
            <a:ext cx="296190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Hours since randomisation</a:t>
            </a:r>
          </a:p>
        </p:txBody>
      </p:sp>
      <p:sp>
        <p:nvSpPr>
          <p:cNvPr id="406" name="Shape 406">
            <a:extLst>
              <a:ext uri="{FF2B5EF4-FFF2-40B4-BE49-F238E27FC236}">
                <a16:creationId xmlns:a16="http://schemas.microsoft.com/office/drawing/2014/main" id="{F46FF53E-F254-76A2-BD56-E63DFF893B6B}"/>
              </a:ext>
            </a:extLst>
          </p:cNvPr>
          <p:cNvSpPr txBox="1"/>
          <p:nvPr/>
        </p:nvSpPr>
        <p:spPr>
          <a:xfrm rot="-5400000">
            <a:off x="-210228" y="3650345"/>
            <a:ext cx="207704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Number of deaths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58ABE19-B3BC-BEF6-404F-0F6DCB6D1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33040"/>
              </p:ext>
            </p:extLst>
          </p:nvPr>
        </p:nvGraphicFramePr>
        <p:xfrm>
          <a:off x="1060286" y="908720"/>
          <a:ext cx="100811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7" name="Shape 407">
            <a:extLst>
              <a:ext uri="{FF2B5EF4-FFF2-40B4-BE49-F238E27FC236}">
                <a16:creationId xmlns:a16="http://schemas.microsoft.com/office/drawing/2014/main" id="{33BBF9C6-DF38-8F32-8CF5-FDFCF7E62A65}"/>
              </a:ext>
            </a:extLst>
          </p:cNvPr>
          <p:cNvGrpSpPr/>
          <p:nvPr/>
        </p:nvGrpSpPr>
        <p:grpSpPr>
          <a:xfrm>
            <a:off x="9227623" y="2829807"/>
            <a:ext cx="2432353" cy="671201"/>
            <a:chOff x="6375400" y="2346959"/>
            <a:chExt cx="2432353" cy="671201"/>
          </a:xfrm>
        </p:grpSpPr>
        <p:sp>
          <p:nvSpPr>
            <p:cNvPr id="410" name="Shape 410">
              <a:extLst>
                <a:ext uri="{FF2B5EF4-FFF2-40B4-BE49-F238E27FC236}">
                  <a16:creationId xmlns:a16="http://schemas.microsoft.com/office/drawing/2014/main" id="{53F240A0-3D65-8320-F248-26F7CC82E56B}"/>
                </a:ext>
              </a:extLst>
            </p:cNvPr>
            <p:cNvSpPr/>
            <p:nvPr/>
          </p:nvSpPr>
          <p:spPr>
            <a:xfrm>
              <a:off x="6377939" y="2717428"/>
              <a:ext cx="292100" cy="1905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Shape 408">
              <a:extLst>
                <a:ext uri="{FF2B5EF4-FFF2-40B4-BE49-F238E27FC236}">
                  <a16:creationId xmlns:a16="http://schemas.microsoft.com/office/drawing/2014/main" id="{33FC47EE-C704-105C-92AF-FF9FBC6FF698}"/>
                </a:ext>
              </a:extLst>
            </p:cNvPr>
            <p:cNvSpPr/>
            <p:nvPr/>
          </p:nvSpPr>
          <p:spPr>
            <a:xfrm>
              <a:off x="6375400" y="2438400"/>
              <a:ext cx="292100" cy="190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>
              <a:extLst>
                <a:ext uri="{FF2B5EF4-FFF2-40B4-BE49-F238E27FC236}">
                  <a16:creationId xmlns:a16="http://schemas.microsoft.com/office/drawing/2014/main" id="{DFD69195-060D-69DD-49AF-70604726EFE7}"/>
                </a:ext>
              </a:extLst>
            </p:cNvPr>
            <p:cNvSpPr txBox="1"/>
            <p:nvPr/>
          </p:nvSpPr>
          <p:spPr>
            <a:xfrm>
              <a:off x="6629400" y="2346959"/>
              <a:ext cx="2178353" cy="6712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Bleeding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Other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B6638-BEC7-5DC8-F40D-E66CDE0D8F56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6" name="Shape 369">
              <a:extLst>
                <a:ext uri="{FF2B5EF4-FFF2-40B4-BE49-F238E27FC236}">
                  <a16:creationId xmlns:a16="http://schemas.microsoft.com/office/drawing/2014/main" id="{D9DFD34B-C848-BF5C-B62B-BDD46D239CE3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some women treatment is too late</a:t>
              </a:r>
            </a:p>
          </p:txBody>
        </p:sp>
        <p:cxnSp>
          <p:nvCxnSpPr>
            <p:cNvPr id="7" name="Shape 105">
              <a:extLst>
                <a:ext uri="{FF2B5EF4-FFF2-40B4-BE49-F238E27FC236}">
                  <a16:creationId xmlns:a16="http://schemas.microsoft.com/office/drawing/2014/main" id="{A8836340-B98E-E8E0-DFA8-1EA82BF3D234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412765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EF2072D-40F8-18CD-AD57-616320D37269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4" name="Shape 369">
              <a:extLst>
                <a:ext uri="{FF2B5EF4-FFF2-40B4-BE49-F238E27FC236}">
                  <a16:creationId xmlns:a16="http://schemas.microsoft.com/office/drawing/2014/main" id="{CC8B57DA-D1B9-A5F2-1C82-D1BEC288F6CA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WOMAN-2?</a:t>
              </a:r>
            </a:p>
          </p:txBody>
        </p:sp>
        <p:cxnSp>
          <p:nvCxnSpPr>
            <p:cNvPr id="5" name="Shape 105">
              <a:extLst>
                <a:ext uri="{FF2B5EF4-FFF2-40B4-BE49-F238E27FC236}">
                  <a16:creationId xmlns:a16="http://schemas.microsoft.com/office/drawing/2014/main" id="{B32FB8CD-57AD-B018-337F-1B9E19DD166C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pic>
        <p:nvPicPr>
          <p:cNvPr id="7" name="Picture 6" descr="A person wearing a striped shirt and tie&#10;&#10;Description automatically generated">
            <a:extLst>
              <a:ext uri="{FF2B5EF4-FFF2-40B4-BE49-F238E27FC236}">
                <a16:creationId xmlns:a16="http://schemas.microsoft.com/office/drawing/2014/main" id="{08E3F188-C7CB-7E84-E219-AC2B097D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8" t="17692" r="38" b="-1195"/>
          <a:stretch/>
        </p:blipFill>
        <p:spPr>
          <a:xfrm>
            <a:off x="4502050" y="1749210"/>
            <a:ext cx="3352690" cy="4215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1CC44-2F2C-1854-CEA3-974D1476F5FB}"/>
              </a:ext>
            </a:extLst>
          </p:cNvPr>
          <p:cNvSpPr txBox="1"/>
          <p:nvPr/>
        </p:nvSpPr>
        <p:spPr>
          <a:xfrm>
            <a:off x="2909959" y="6156048"/>
            <a:ext cx="6360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Bukola Fawole (1960-2019)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015DF-14F2-C2E0-BCF1-D71B9F5EF005}"/>
              </a:ext>
            </a:extLst>
          </p:cNvPr>
          <p:cNvSpPr txBox="1"/>
          <p:nvPr/>
        </p:nvSpPr>
        <p:spPr>
          <a:xfrm>
            <a:off x="3930512" y="982748"/>
            <a:ext cx="44957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“Our women are different.”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F39F-D5B8-77B6-FD47-45186DAA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857E9A0-9523-FA8B-CE17-9E8109A66698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8" name="Shape 369">
              <a:extLst>
                <a:ext uri="{FF2B5EF4-FFF2-40B4-BE49-F238E27FC236}">
                  <a16:creationId xmlns:a16="http://schemas.microsoft.com/office/drawing/2014/main" id="{9C0AA445-A6FF-C807-059E-7092D35D3DB0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WOMAN-2 Trial</a:t>
              </a:r>
            </a:p>
          </p:txBody>
        </p:sp>
        <p:cxnSp>
          <p:nvCxnSpPr>
            <p:cNvPr id="19" name="Shape 105">
              <a:extLst>
                <a:ext uri="{FF2B5EF4-FFF2-40B4-BE49-F238E27FC236}">
                  <a16:creationId xmlns:a16="http://schemas.microsoft.com/office/drawing/2014/main" id="{B09B5DE5-7CA9-E81B-CFE4-E37D60978623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9E2339-6364-7061-3DF2-F067FAB95ACD}"/>
              </a:ext>
            </a:extLst>
          </p:cNvPr>
          <p:cNvSpPr txBox="1"/>
          <p:nvPr/>
        </p:nvSpPr>
        <p:spPr>
          <a:xfrm>
            <a:off x="596900" y="671691"/>
            <a:ext cx="112775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rgbClr val="AB09AB"/>
                </a:solidFill>
              </a:rPr>
              <a:t>Aim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To determine the effect of TXA on postpartum bleeding in women with moderate or severe anaemia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>
                <a:solidFill>
                  <a:srgbClr val="AB09AB"/>
                </a:solidFill>
              </a:rPr>
              <a:t>Trial design</a:t>
            </a:r>
            <a:endParaRPr lang="en-GB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Randomised, double-blind, placebo-controlled trial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15 000 women with moderate or severe anaemia who are giving birth vaginally in hospitals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dirty="0"/>
              <a:t>Randomised to receive 1 g of TXA or matching placebo (sodium chloride 0.9%) intravenously immediately and no later than 15 minutes after the umbilical cord is cut or clamped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dirty="0">
                <a:solidFill>
                  <a:srgbClr val="AB09AB"/>
                </a:solidFill>
              </a:rPr>
              <a:t>Inclusion criteria </a:t>
            </a:r>
            <a:endParaRPr lang="en-GB" sz="2400" dirty="0">
              <a:solidFill>
                <a:srgbClr val="AB09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Women with moderate or severe anaemia (Hb level &lt;100 g/L or PCV &lt;30%), who have given birth vaginally and for who the responsible clinician is substantially uncertain whether to use TXA</a:t>
            </a:r>
          </a:p>
        </p:txBody>
      </p:sp>
    </p:spTree>
    <p:extLst>
      <p:ext uri="{BB962C8B-B14F-4D97-AF65-F5344CB8AC3E}">
        <p14:creationId xmlns:p14="http://schemas.microsoft.com/office/powerpoint/2010/main" val="79152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B3F67-0E00-16F5-FF78-742C0EA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6E3123C-C5A2-58FE-E95F-2EFA599E6C1A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8" name="Shape 369">
              <a:extLst>
                <a:ext uri="{FF2B5EF4-FFF2-40B4-BE49-F238E27FC236}">
                  <a16:creationId xmlns:a16="http://schemas.microsoft.com/office/drawing/2014/main" id="{709B69FF-1651-E185-1162-D739F0D49235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WOMAN-2 Trial</a:t>
              </a:r>
            </a:p>
          </p:txBody>
        </p:sp>
        <p:cxnSp>
          <p:nvCxnSpPr>
            <p:cNvPr id="19" name="Shape 105">
              <a:extLst>
                <a:ext uri="{FF2B5EF4-FFF2-40B4-BE49-F238E27FC236}">
                  <a16:creationId xmlns:a16="http://schemas.microsoft.com/office/drawing/2014/main" id="{604C86D8-0131-4D14-B01E-AB79B44A93C0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7BA72C-DB2D-12F8-4BE4-2365C7E08AF8}"/>
              </a:ext>
            </a:extLst>
          </p:cNvPr>
          <p:cNvSpPr txBox="1"/>
          <p:nvPr/>
        </p:nvSpPr>
        <p:spPr>
          <a:xfrm>
            <a:off x="596900" y="798974"/>
            <a:ext cx="11476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en-GB" sz="2400" b="1" dirty="0">
                <a:solidFill>
                  <a:srgbClr val="AB09AB"/>
                </a:solidFill>
              </a:rPr>
              <a:t>Exclusion criteria </a:t>
            </a:r>
            <a:endParaRPr lang="en-GB" sz="2400" dirty="0">
              <a:solidFill>
                <a:srgbClr val="AB09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Women who are not legally adult (&lt;18 years) and permission not provided by a guardian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Women with a known allergy to TXA or its excipients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Women who develop PPH before umbilical cord is clamped/cut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dirty="0">
                <a:solidFill>
                  <a:srgbClr val="AB09AB"/>
                </a:solidFill>
              </a:rPr>
              <a:t>Follow-up</a:t>
            </a:r>
            <a:endParaRPr lang="en-GB" sz="2400" dirty="0">
              <a:solidFill>
                <a:srgbClr val="AB09A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Outcomes related to PPH collected at 24 hours, discharge, or death, whichever occurred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Other outcomes collected at day 42, discharge, or death, whichever occurred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Adverse events were monitored for up to 42 days after randomisation</a:t>
            </a:r>
            <a:endParaRPr lang="en-GB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59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9AA5A-5DBA-9086-DA06-888FE09E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3D2DF-B07E-2C94-AC09-DE7E0B68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41" y="827999"/>
            <a:ext cx="10252558" cy="597525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1423422-6D61-E54D-31F9-A0283CDD1D91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8" name="Shape 369">
              <a:extLst>
                <a:ext uri="{FF2B5EF4-FFF2-40B4-BE49-F238E27FC236}">
                  <a16:creationId xmlns:a16="http://schemas.microsoft.com/office/drawing/2014/main" id="{2874B43E-B004-8561-6AD7-779BCEF68FF1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 enrolment</a:t>
              </a:r>
            </a:p>
          </p:txBody>
        </p:sp>
        <p:cxnSp>
          <p:nvCxnSpPr>
            <p:cNvPr id="19" name="Shape 105">
              <a:extLst>
                <a:ext uri="{FF2B5EF4-FFF2-40B4-BE49-F238E27FC236}">
                  <a16:creationId xmlns:a16="http://schemas.microsoft.com/office/drawing/2014/main" id="{F1EE3B19-BC18-E6F7-3CFD-D21CE7A20802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311340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CA707-07B0-F049-59C5-44BD65B1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886490D-F36E-6796-CE61-7ED6671BE5F9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8" name="Shape 369">
              <a:extLst>
                <a:ext uri="{FF2B5EF4-FFF2-40B4-BE49-F238E27FC236}">
                  <a16:creationId xmlns:a16="http://schemas.microsoft.com/office/drawing/2014/main" id="{6CB0019C-02C1-C717-C4C0-B5E0340545EA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 enrolment</a:t>
              </a:r>
            </a:p>
          </p:txBody>
        </p:sp>
        <p:cxnSp>
          <p:nvCxnSpPr>
            <p:cNvPr id="19" name="Shape 105">
              <a:extLst>
                <a:ext uri="{FF2B5EF4-FFF2-40B4-BE49-F238E27FC236}">
                  <a16:creationId xmlns:a16="http://schemas.microsoft.com/office/drawing/2014/main" id="{963A810D-6FF4-88B9-CD7F-DA0E04C7E6EF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EDB142-BAB5-2686-D541-6952CAFB009A}"/>
              </a:ext>
            </a:extLst>
          </p:cNvPr>
          <p:cNvSpPr/>
          <p:nvPr/>
        </p:nvSpPr>
        <p:spPr>
          <a:xfrm>
            <a:off x="1412634" y="1267327"/>
            <a:ext cx="9831628" cy="5890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15, 068 participants randomised in Nigeria, Pakistan, Tanzania and Zambia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774CCC-24FA-E365-1C50-0810937F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10857"/>
              </p:ext>
            </p:extLst>
          </p:nvPr>
        </p:nvGraphicFramePr>
        <p:xfrm>
          <a:off x="883996" y="2305454"/>
          <a:ext cx="10360266" cy="3510545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3566707">
                  <a:extLst>
                    <a:ext uri="{9D8B030D-6E8A-4147-A177-3AD203B41FA5}">
                      <a16:colId xmlns:a16="http://schemas.microsoft.com/office/drawing/2014/main" val="3294326742"/>
                    </a:ext>
                  </a:extLst>
                </a:gridCol>
                <a:gridCol w="6793559">
                  <a:extLst>
                    <a:ext uri="{9D8B030D-6E8A-4147-A177-3AD203B41FA5}">
                      <a16:colId xmlns:a16="http://schemas.microsoft.com/office/drawing/2014/main" val="1929843171"/>
                    </a:ext>
                  </a:extLst>
                </a:gridCol>
              </a:tblGrid>
              <a:tr h="59542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9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RANDOMISED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31230"/>
                  </a:ext>
                </a:extLst>
              </a:tr>
              <a:tr h="5526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dirty="0"/>
                        <a:t>Nigeria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dirty="0"/>
                        <a:t>1 326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19386"/>
                  </a:ext>
                </a:extLst>
              </a:tr>
              <a:tr h="55264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Pakistan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dirty="0"/>
                        <a:t>11 025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751706"/>
                  </a:ext>
                </a:extLst>
              </a:tr>
              <a:tr h="55264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Tanzania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2 029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82347"/>
                  </a:ext>
                </a:extLst>
              </a:tr>
              <a:tr h="55264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Zambia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52957"/>
                  </a:ext>
                </a:extLst>
              </a:tr>
              <a:tr h="70453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TRIAL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9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15 068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34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4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940E4-4660-EE1B-A612-1B4C43582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9C8C34-FE26-E5FE-DEEA-A877466CF6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4683" y="903356"/>
          <a:ext cx="11064381" cy="559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F6A8F9-B77B-74D5-6256-6938FF68EDB3}"/>
              </a:ext>
            </a:extLst>
          </p:cNvPr>
          <p:cNvSpPr txBox="1"/>
          <p:nvPr/>
        </p:nvSpPr>
        <p:spPr>
          <a:xfrm>
            <a:off x="130839" y="4164030"/>
            <a:ext cx="1482300" cy="415504"/>
          </a:xfrm>
          <a:prstGeom prst="roundRect">
            <a:avLst/>
          </a:prstGeom>
          <a:solidFill>
            <a:srgbClr val="EBCFC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ALLOCATION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79C3F-BC34-540C-22B0-70D210F3528F}"/>
              </a:ext>
            </a:extLst>
          </p:cNvPr>
          <p:cNvSpPr txBox="1"/>
          <p:nvPr/>
        </p:nvSpPr>
        <p:spPr>
          <a:xfrm>
            <a:off x="138020" y="5042691"/>
            <a:ext cx="1482301" cy="408623"/>
          </a:xfrm>
          <a:prstGeom prst="roundRect">
            <a:avLst/>
          </a:prstGeom>
          <a:solidFill>
            <a:srgbClr val="EBCFCF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08CF-5175-E1A1-B413-7DD3957CF144}"/>
              </a:ext>
            </a:extLst>
          </p:cNvPr>
          <p:cNvSpPr txBox="1"/>
          <p:nvPr/>
        </p:nvSpPr>
        <p:spPr>
          <a:xfrm>
            <a:off x="130839" y="5922834"/>
            <a:ext cx="1489482" cy="408623"/>
          </a:xfrm>
          <a:prstGeom prst="roundRect">
            <a:avLst/>
          </a:prstGeom>
          <a:solidFill>
            <a:srgbClr val="EBCFCF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38251-4CED-C2D7-04F0-3D8A9FFB5B36}"/>
              </a:ext>
            </a:extLst>
          </p:cNvPr>
          <p:cNvSpPr txBox="1"/>
          <p:nvPr/>
        </p:nvSpPr>
        <p:spPr>
          <a:xfrm>
            <a:off x="875580" y="6602527"/>
            <a:ext cx="8169008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aseline="30000" dirty="0">
                <a:effectLst/>
              </a:rPr>
              <a:t>a</a:t>
            </a:r>
            <a:r>
              <a:rPr lang="en-GB" sz="1100" dirty="0">
                <a:effectLst/>
              </a:rPr>
              <a:t> =</a:t>
            </a:r>
            <a:r>
              <a:rPr lang="en-GB" sz="1100" baseline="30000" dirty="0">
                <a:effectLst/>
              </a:rPr>
              <a:t> </a:t>
            </a:r>
            <a:r>
              <a:rPr lang="en-US" sz="1100" dirty="0">
                <a:effectLst/>
              </a:rPr>
              <a:t>Patients for whom there is no information about the primary endpoint.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5C691-88E9-2F01-B95D-C043A82D7BF5}"/>
              </a:ext>
            </a:extLst>
          </p:cNvPr>
          <p:cNvSpPr txBox="1"/>
          <p:nvPr/>
        </p:nvSpPr>
        <p:spPr>
          <a:xfrm>
            <a:off x="127969" y="2047688"/>
            <a:ext cx="1482300" cy="415504"/>
          </a:xfrm>
          <a:prstGeom prst="roundRect">
            <a:avLst/>
          </a:prstGeom>
          <a:solidFill>
            <a:srgbClr val="EBCFC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ENROLMENT</a:t>
            </a:r>
            <a:endParaRPr lang="en-GB" sz="1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3457DF-0723-B949-52F6-33649D892637}"/>
              </a:ext>
            </a:extLst>
          </p:cNvPr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  <a:noFill/>
        </p:grpSpPr>
        <p:sp>
          <p:nvSpPr>
            <p:cNvPr id="18" name="Shape 369">
              <a:extLst>
                <a:ext uri="{FF2B5EF4-FFF2-40B4-BE49-F238E27FC236}">
                  <a16:creationId xmlns:a16="http://schemas.microsoft.com/office/drawing/2014/main" id="{C246B581-6856-837C-9275-EB39A354DE9C}"/>
                </a:ext>
              </a:extLst>
            </p:cNvPr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grpFill/>
            <a:ln>
              <a:solidFill>
                <a:srgbClr val="AB05AB"/>
              </a:solidFill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Trial profile</a:t>
              </a:r>
            </a:p>
          </p:txBody>
        </p:sp>
        <p:cxnSp>
          <p:nvCxnSpPr>
            <p:cNvPr id="19" name="Shape 105">
              <a:extLst>
                <a:ext uri="{FF2B5EF4-FFF2-40B4-BE49-F238E27FC236}">
                  <a16:creationId xmlns:a16="http://schemas.microsoft.com/office/drawing/2014/main" id="{7AEE176C-3ED6-9DEF-02FE-C819F02D0A7D}"/>
                </a:ext>
              </a:extLst>
            </p:cNvPr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grpFill/>
            <a:ln w="76200" cap="flat" cmpd="sng">
              <a:solidFill>
                <a:srgbClr val="AB05AB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279371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Microsoft Office PowerPoint</Application>
  <PresentationFormat>Widescreen</PresentationFormat>
  <Paragraphs>207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Aptos Display</vt:lpstr>
      <vt:lpstr>Aptos Narrow</vt:lpstr>
      <vt:lpstr>Arial</vt:lpstr>
      <vt:lpstr>Calibri</vt:lpstr>
      <vt:lpstr>Calibri Light</vt:lpstr>
      <vt:lpstr>Open Sans</vt:lpstr>
      <vt:lpstr>Shaker 2 Lancet</vt:lpstr>
      <vt:lpstr>Times New Roman</vt:lpstr>
      <vt:lpstr>Office Theme</vt:lpstr>
      <vt:lpstr>1_Office Theme</vt:lpstr>
      <vt:lpstr>2_Blank Presentation</vt:lpstr>
      <vt:lpstr>2_Office Theme</vt:lpstr>
      <vt:lpstr>Tranexamic acid for the prevention of postpartum bleeding in women with moderate and severe anaemia: an international, randomised, double-blind, placebo-controlled trial  The WOMAN-2 Trial Collaborators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Ker</dc:creator>
  <cp:lastModifiedBy>Ailish OSullivan</cp:lastModifiedBy>
  <cp:revision>842</cp:revision>
  <dcterms:created xsi:type="dcterms:W3CDTF">2024-04-22T10:54:40Z</dcterms:created>
  <dcterms:modified xsi:type="dcterms:W3CDTF">2025-06-02T13:07:38Z</dcterms:modified>
</cp:coreProperties>
</file>